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handoutMasterIdLst>
    <p:handoutMasterId r:id="rId86"/>
  </p:handoutMasterIdLst>
  <p:sldIdLst>
    <p:sldId id="764" r:id="rId4"/>
    <p:sldId id="1015" r:id="rId6"/>
    <p:sldId id="1070" r:id="rId7"/>
    <p:sldId id="830" r:id="rId8"/>
    <p:sldId id="1020" r:id="rId9"/>
    <p:sldId id="1023" r:id="rId10"/>
    <p:sldId id="1021" r:id="rId11"/>
    <p:sldId id="1024" r:id="rId12"/>
    <p:sldId id="1025" r:id="rId13"/>
    <p:sldId id="1066" r:id="rId14"/>
    <p:sldId id="1071" r:id="rId15"/>
    <p:sldId id="785" r:id="rId16"/>
    <p:sldId id="770" r:id="rId17"/>
    <p:sldId id="771" r:id="rId18"/>
    <p:sldId id="772" r:id="rId19"/>
    <p:sldId id="773" r:id="rId20"/>
    <p:sldId id="779" r:id="rId21"/>
    <p:sldId id="774" r:id="rId22"/>
    <p:sldId id="1072" r:id="rId23"/>
    <p:sldId id="775" r:id="rId24"/>
    <p:sldId id="776" r:id="rId25"/>
    <p:sldId id="777" r:id="rId26"/>
    <p:sldId id="795" r:id="rId27"/>
    <p:sldId id="783" r:id="rId28"/>
    <p:sldId id="1068" r:id="rId29"/>
    <p:sldId id="1135" r:id="rId30"/>
    <p:sldId id="1136" r:id="rId31"/>
    <p:sldId id="1137" r:id="rId32"/>
    <p:sldId id="1138" r:id="rId33"/>
    <p:sldId id="1075" r:id="rId34"/>
    <p:sldId id="818" r:id="rId35"/>
    <p:sldId id="1139" r:id="rId36"/>
    <p:sldId id="1140" r:id="rId37"/>
    <p:sldId id="1141" r:id="rId38"/>
    <p:sldId id="1142" r:id="rId39"/>
    <p:sldId id="1143" r:id="rId40"/>
    <p:sldId id="1144" r:id="rId41"/>
    <p:sldId id="1145" r:id="rId42"/>
    <p:sldId id="1146" r:id="rId43"/>
    <p:sldId id="1147" r:id="rId44"/>
    <p:sldId id="1148" r:id="rId45"/>
    <p:sldId id="1149" r:id="rId46"/>
    <p:sldId id="1150" r:id="rId47"/>
    <p:sldId id="1151" r:id="rId48"/>
    <p:sldId id="1152" r:id="rId49"/>
    <p:sldId id="1154" r:id="rId50"/>
    <p:sldId id="1155" r:id="rId51"/>
    <p:sldId id="1156" r:id="rId52"/>
    <p:sldId id="1157" r:id="rId53"/>
    <p:sldId id="1158" r:id="rId54"/>
    <p:sldId id="1159" r:id="rId55"/>
    <p:sldId id="1160" r:id="rId56"/>
    <p:sldId id="1161" r:id="rId57"/>
    <p:sldId id="1162" r:id="rId58"/>
    <p:sldId id="1163" r:id="rId59"/>
    <p:sldId id="1164" r:id="rId60"/>
    <p:sldId id="1166" r:id="rId61"/>
    <p:sldId id="1167" r:id="rId62"/>
    <p:sldId id="1168" r:id="rId63"/>
    <p:sldId id="1169" r:id="rId64"/>
    <p:sldId id="1170" r:id="rId65"/>
    <p:sldId id="1171" r:id="rId66"/>
    <p:sldId id="1172" r:id="rId67"/>
    <p:sldId id="1173" r:id="rId68"/>
    <p:sldId id="1067" r:id="rId69"/>
    <p:sldId id="873" r:id="rId70"/>
    <p:sldId id="837" r:id="rId71"/>
    <p:sldId id="1031" r:id="rId72"/>
    <p:sldId id="1032" r:id="rId73"/>
    <p:sldId id="1030" r:id="rId74"/>
    <p:sldId id="874" r:id="rId75"/>
    <p:sldId id="840" r:id="rId76"/>
    <p:sldId id="864" r:id="rId77"/>
    <p:sldId id="844" r:id="rId78"/>
    <p:sldId id="1036" r:id="rId79"/>
    <p:sldId id="1042" r:id="rId80"/>
    <p:sldId id="1043" r:id="rId81"/>
    <p:sldId id="1069" r:id="rId82"/>
    <p:sldId id="737" r:id="rId83"/>
    <p:sldId id="738" r:id="rId84"/>
    <p:sldId id="1076" r:id="rId85"/>
  </p:sldIdLst>
  <p:sldSz cx="9144000" cy="6858000" type="screen4x3"/>
  <p:notesSz cx="7099300" cy="10234930"/>
  <p:custDataLst>
    <p:tags r:id="rId90"/>
  </p:custDataLst>
  <p:defaultTex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E6EA"/>
    <a:srgbClr val="FAE2F6"/>
    <a:srgbClr val="170981"/>
    <a:srgbClr val="121328"/>
    <a:srgbClr val="D7FDF9"/>
    <a:srgbClr val="003366"/>
    <a:srgbClr val="FF7C8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912"/>
    <p:restoredTop sz="83789"/>
  </p:normalViewPr>
  <p:slideViewPr>
    <p:cSldViewPr showGuides="1">
      <p:cViewPr varScale="1">
        <p:scale>
          <a:sx n="76" d="100"/>
          <a:sy n="76" d="100"/>
        </p:scale>
        <p:origin x="756" y="78"/>
      </p:cViewPr>
      <p:guideLst>
        <p:guide orient="horz" pos="2153"/>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1826"/>
    </p:cViewPr>
  </p:sorterViewPr>
  <p:gridSpacing cx="76199" cy="76199"/>
</p:viewPr>
</file>

<file path=ppt/_rels/presentation.xml.rels><?xml version="1.0" encoding="UTF-8" standalone="yes"?>
<Relationships xmlns="http://schemas.openxmlformats.org/package/2006/relationships"><Relationship Id="rId90" Type="http://schemas.openxmlformats.org/officeDocument/2006/relationships/tags" Target="tags/tag2.xml"/><Relationship Id="rId9" Type="http://schemas.openxmlformats.org/officeDocument/2006/relationships/slide" Target="slides/slide5.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101.emf"/><Relationship Id="rId4" Type="http://schemas.openxmlformats.org/officeDocument/2006/relationships/image" Target="../media/image100.emf"/><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7.wmf"/><Relationship Id="rId4" Type="http://schemas.openxmlformats.org/officeDocument/2006/relationships/image" Target="../media/image6.wmf"/><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3906" name="Rectangle 2"/>
          <p:cNvSpPr>
            <a:spLocks noGrp="1" noChangeArrowheads="1"/>
          </p:cNvSpPr>
          <p:nvPr>
            <p:ph type="hdr" sz="quarter"/>
          </p:nvPr>
        </p:nvSpPr>
        <p:spPr bwMode="auto">
          <a:xfrm>
            <a:off x="0" y="0"/>
            <a:ext cx="3076575" cy="511175"/>
          </a:xfrm>
          <a:prstGeom prst="rect">
            <a:avLst/>
          </a:prstGeom>
          <a:noFill/>
          <a:ln w="9525">
            <a:noFill/>
            <a:miter lim="800000"/>
          </a:ln>
        </p:spPr>
        <p:txBody>
          <a:bodyPr vert="horz" wrap="square" lIns="99403" tIns="49703" rIns="99403" bIns="49703" numCol="1" anchor="t" anchorCtr="0" compatLnSpc="1"/>
          <a:lstStyle>
            <a:lvl1pPr defTabSz="993775" eaLnBrk="0" hangingPunct="0">
              <a:defRPr sz="1300">
                <a:latin typeface="Times New Roman" panose="02020603050405020304" pitchFamily="18" charset="0"/>
                <a:ea typeface="+mn-ea"/>
              </a:defRPr>
            </a:lvl1pPr>
          </a:lstStyle>
          <a:p>
            <a:pPr marL="0" marR="0" lvl="0" indent="0" algn="l" defTabSz="993775"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23907" name="Rectangle 3"/>
          <p:cNvSpPr>
            <a:spLocks noGrp="1" noChangeArrowheads="1"/>
          </p:cNvSpPr>
          <p:nvPr>
            <p:ph type="dt" sz="quarter" idx="1"/>
          </p:nvPr>
        </p:nvSpPr>
        <p:spPr bwMode="auto">
          <a:xfrm>
            <a:off x="4022725" y="0"/>
            <a:ext cx="3076575" cy="511175"/>
          </a:xfrm>
          <a:prstGeom prst="rect">
            <a:avLst/>
          </a:prstGeom>
          <a:noFill/>
          <a:ln w="9525">
            <a:noFill/>
            <a:miter lim="800000"/>
          </a:ln>
        </p:spPr>
        <p:txBody>
          <a:bodyPr vert="horz" wrap="square" lIns="99403" tIns="49703" rIns="99403" bIns="49703" numCol="1" anchor="t" anchorCtr="0" compatLnSpc="1"/>
          <a:lstStyle>
            <a:lvl1pPr algn="r" defTabSz="993775" eaLnBrk="0" hangingPunct="0">
              <a:defRPr sz="1300">
                <a:latin typeface="Times New Roman" panose="02020603050405020304" pitchFamily="18" charset="0"/>
                <a:ea typeface="+mn-ea"/>
              </a:defRPr>
            </a:lvl1pPr>
          </a:lstStyle>
          <a:p>
            <a:pPr marL="0" marR="0" lvl="0" indent="0" algn="r" defTabSz="993775"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23908" name="Rectangle 4"/>
          <p:cNvSpPr>
            <a:spLocks noGrp="1" noChangeArrowheads="1"/>
          </p:cNvSpPr>
          <p:nvPr>
            <p:ph type="ftr" sz="quarter" idx="2"/>
          </p:nvPr>
        </p:nvSpPr>
        <p:spPr bwMode="auto">
          <a:xfrm>
            <a:off x="0" y="9723438"/>
            <a:ext cx="3076575" cy="511175"/>
          </a:xfrm>
          <a:prstGeom prst="rect">
            <a:avLst/>
          </a:prstGeom>
          <a:noFill/>
          <a:ln w="9525">
            <a:noFill/>
            <a:miter lim="800000"/>
          </a:ln>
        </p:spPr>
        <p:txBody>
          <a:bodyPr vert="horz" wrap="square" lIns="99403" tIns="49703" rIns="99403" bIns="49703" numCol="1" anchor="b" anchorCtr="0" compatLnSpc="1"/>
          <a:lstStyle>
            <a:lvl1pPr defTabSz="993775" eaLnBrk="0" hangingPunct="0">
              <a:defRPr sz="1300">
                <a:latin typeface="Times New Roman" panose="02020603050405020304" pitchFamily="18" charset="0"/>
                <a:ea typeface="+mn-ea"/>
              </a:defRPr>
            </a:lvl1pPr>
          </a:lstStyle>
          <a:p>
            <a:pPr marL="0" marR="0" lvl="0" indent="0" algn="l" defTabSz="993775"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23909" name="Rectangle 5"/>
          <p:cNvSpPr>
            <a:spLocks noGrp="1" noChangeArrowheads="1"/>
          </p:cNvSpPr>
          <p:nvPr>
            <p:ph type="sldNum" sz="quarter" idx="3"/>
          </p:nvPr>
        </p:nvSpPr>
        <p:spPr bwMode="auto">
          <a:xfrm>
            <a:off x="4022725" y="9723438"/>
            <a:ext cx="3076575" cy="511175"/>
          </a:xfrm>
          <a:prstGeom prst="rect">
            <a:avLst/>
          </a:prstGeom>
          <a:noFill/>
          <a:ln w="9525">
            <a:noFill/>
            <a:miter lim="800000"/>
          </a:ln>
        </p:spPr>
        <p:txBody>
          <a:bodyPr vert="horz" wrap="square" lIns="99403" tIns="49703" rIns="99403" bIns="49703" numCol="1" anchor="b" anchorCtr="0" compatLnSpc="1"/>
          <a:lstStyle>
            <a:lvl1pPr algn="r" defTabSz="993775" eaLnBrk="0" hangingPunct="0">
              <a:defRPr sz="1300">
                <a:latin typeface="Times New Roman" panose="02020603050405020304" pitchFamily="18" charset="0"/>
              </a:defRPr>
            </a:lvl1pPr>
          </a:lstStyle>
          <a:p>
            <a:pPr marL="0" marR="0" lvl="0" indent="0" algn="r" defTabSz="993775" rtl="0" eaLnBrk="0" fontAlgn="base" latinLnBrk="0" hangingPunct="0">
              <a:lnSpc>
                <a:spcPct val="100000"/>
              </a:lnSpc>
              <a:spcBef>
                <a:spcPct val="0"/>
              </a:spcBef>
              <a:spcAft>
                <a:spcPct val="0"/>
              </a:spcAft>
              <a:buClrTx/>
              <a:buSzTx/>
              <a:buFontTx/>
              <a:buNone/>
              <a:defRPr/>
            </a:pPr>
            <a:fld id="{E8A68A7C-5E18-4DB0-A323-49401F17367E}" type="slidenum">
              <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314" name="Rectangle 2"/>
          <p:cNvSpPr>
            <a:spLocks noGrp="1" noChangeArrowheads="1"/>
          </p:cNvSpPr>
          <p:nvPr>
            <p:ph type="hdr" sz="quarter"/>
          </p:nvPr>
        </p:nvSpPr>
        <p:spPr bwMode="auto">
          <a:xfrm>
            <a:off x="0" y="0"/>
            <a:ext cx="3076575" cy="511175"/>
          </a:xfrm>
          <a:prstGeom prst="rect">
            <a:avLst/>
          </a:prstGeom>
          <a:noFill/>
          <a:ln w="9525">
            <a:noFill/>
            <a:miter lim="800000"/>
          </a:ln>
        </p:spPr>
        <p:txBody>
          <a:bodyPr vert="horz" wrap="square" lIns="99403" tIns="49703" rIns="99403" bIns="49703" numCol="1" anchor="t" anchorCtr="0" compatLnSpc="1"/>
          <a:lstStyle>
            <a:lvl1pPr defTabSz="993775" eaLnBrk="0" hangingPunct="0">
              <a:defRPr sz="1300">
                <a:latin typeface="Times New Roman" panose="02020603050405020304" pitchFamily="18" charset="0"/>
                <a:ea typeface="+mn-ea"/>
              </a:defRPr>
            </a:lvl1pPr>
          </a:lstStyle>
          <a:p>
            <a:pPr marL="0" marR="0" lvl="0" indent="0" algn="l" defTabSz="993775"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3315" name="Rectangle 3"/>
          <p:cNvSpPr>
            <a:spLocks noGrp="1" noChangeArrowheads="1"/>
          </p:cNvSpPr>
          <p:nvPr>
            <p:ph type="dt" idx="1"/>
          </p:nvPr>
        </p:nvSpPr>
        <p:spPr bwMode="auto">
          <a:xfrm>
            <a:off x="4022725" y="0"/>
            <a:ext cx="3076575" cy="511175"/>
          </a:xfrm>
          <a:prstGeom prst="rect">
            <a:avLst/>
          </a:prstGeom>
          <a:noFill/>
          <a:ln w="9525">
            <a:noFill/>
            <a:miter lim="800000"/>
          </a:ln>
        </p:spPr>
        <p:txBody>
          <a:bodyPr vert="horz" wrap="square" lIns="99403" tIns="49703" rIns="99403" bIns="49703" numCol="1" anchor="t" anchorCtr="0" compatLnSpc="1"/>
          <a:lstStyle>
            <a:lvl1pPr algn="r" defTabSz="993775" eaLnBrk="0" hangingPunct="0">
              <a:defRPr sz="1300">
                <a:latin typeface="Times New Roman" panose="02020603050405020304" pitchFamily="18" charset="0"/>
                <a:ea typeface="+mn-ea"/>
              </a:defRPr>
            </a:lvl1pPr>
          </a:lstStyle>
          <a:p>
            <a:pPr marL="0" marR="0" lvl="0" indent="0" algn="r" defTabSz="993775"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148" name="Rectangle 4"/>
          <p:cNvSpPr>
            <a:spLocks noGrp="1" noRot="1" noChangeAspect="1" noTextEdit="1"/>
          </p:cNvSpPr>
          <p:nvPr>
            <p:ph type="sldImg"/>
          </p:nvPr>
        </p:nvSpPr>
        <p:spPr>
          <a:xfrm>
            <a:off x="990600" y="766763"/>
            <a:ext cx="5118100" cy="3838575"/>
          </a:xfrm>
          <a:prstGeom prst="rect">
            <a:avLst/>
          </a:prstGeom>
          <a:noFill/>
          <a:ln w="9525" cap="flat" cmpd="sng">
            <a:solidFill>
              <a:srgbClr val="000000"/>
            </a:solidFill>
            <a:prstDash val="solid"/>
            <a:miter/>
            <a:headEnd type="none" w="med" len="med"/>
            <a:tailEnd type="none" w="med" len="med"/>
          </a:ln>
        </p:spPr>
      </p:sp>
      <p:sp>
        <p:nvSpPr>
          <p:cNvPr id="13317" name="Rectangle 5"/>
          <p:cNvSpPr>
            <a:spLocks noGrp="1" noChangeArrowheads="1"/>
          </p:cNvSpPr>
          <p:nvPr>
            <p:ph type="body" sz="quarter" idx="3"/>
          </p:nvPr>
        </p:nvSpPr>
        <p:spPr bwMode="auto">
          <a:xfrm>
            <a:off x="946150" y="4862513"/>
            <a:ext cx="5207000" cy="4605338"/>
          </a:xfrm>
          <a:prstGeom prst="rect">
            <a:avLst/>
          </a:prstGeom>
          <a:noFill/>
          <a:ln w="9525">
            <a:noFill/>
            <a:miter lim="800000"/>
          </a:ln>
        </p:spPr>
        <p:txBody>
          <a:bodyPr vert="horz" wrap="square" lIns="99403" tIns="49703" rIns="99403" bIns="49703"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Click to edit Master text styles</a:t>
            </a:r>
            <a:endPar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Second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Third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Fourth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t>Fifth level</a:t>
            </a:r>
            <a:endParaRPr kumimoji="0" 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13318" name="Rectangle 6"/>
          <p:cNvSpPr>
            <a:spLocks noGrp="1" noChangeArrowheads="1"/>
          </p:cNvSpPr>
          <p:nvPr>
            <p:ph type="ftr" sz="quarter" idx="4"/>
          </p:nvPr>
        </p:nvSpPr>
        <p:spPr bwMode="auto">
          <a:xfrm>
            <a:off x="0" y="9723438"/>
            <a:ext cx="3076575" cy="511175"/>
          </a:xfrm>
          <a:prstGeom prst="rect">
            <a:avLst/>
          </a:prstGeom>
          <a:noFill/>
          <a:ln w="9525">
            <a:noFill/>
            <a:miter lim="800000"/>
          </a:ln>
        </p:spPr>
        <p:txBody>
          <a:bodyPr vert="horz" wrap="square" lIns="99403" tIns="49703" rIns="99403" bIns="49703" numCol="1" anchor="b" anchorCtr="0" compatLnSpc="1"/>
          <a:lstStyle>
            <a:lvl1pPr defTabSz="993775" eaLnBrk="0" hangingPunct="0">
              <a:defRPr sz="1300">
                <a:latin typeface="Times New Roman" panose="02020603050405020304" pitchFamily="18" charset="0"/>
                <a:ea typeface="+mn-ea"/>
              </a:defRPr>
            </a:lvl1pPr>
          </a:lstStyle>
          <a:p>
            <a:pPr marL="0" marR="0" lvl="0" indent="0" algn="l" defTabSz="993775"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331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p:spPr>
        <p:txBody>
          <a:bodyPr vert="horz" wrap="square" lIns="99403" tIns="49703" rIns="99403" bIns="49703" numCol="1" anchor="b" anchorCtr="0" compatLnSpc="1"/>
          <a:lstStyle>
            <a:lvl1pPr algn="r" defTabSz="993775" eaLnBrk="0" hangingPunct="0">
              <a:defRPr sz="1300">
                <a:latin typeface="Times New Roman" panose="02020603050405020304" pitchFamily="18" charset="0"/>
              </a:defRPr>
            </a:lvl1pPr>
          </a:lstStyle>
          <a:p>
            <a:pPr marL="0" marR="0" lvl="0" indent="0" algn="r" defTabSz="993775" rtl="0" eaLnBrk="0" fontAlgn="base" latinLnBrk="0" hangingPunct="0">
              <a:lnSpc>
                <a:spcPct val="100000"/>
              </a:lnSpc>
              <a:spcBef>
                <a:spcPct val="0"/>
              </a:spcBef>
              <a:spcAft>
                <a:spcPct val="0"/>
              </a:spcAft>
              <a:buClrTx/>
              <a:buSzTx/>
              <a:buFontTx/>
              <a:buNone/>
              <a:defRPr/>
            </a:pPr>
            <a:fld id="{15D0599F-B399-4849-A2F9-3390985D70EA}" type="slidenum">
              <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en-US" altLang="zh-CN"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9219" name="Rectangle 2"/>
          <p:cNvSpPr>
            <a:spLocks noGrp="1" noRot="1" noChangeAspect="1" noTextEdit="1"/>
          </p:cNvSpPr>
          <p:nvPr>
            <p:ph type="sldImg"/>
          </p:nvPr>
        </p:nvSpPr>
        <p:spPr>
          <a:ln/>
        </p:spPr>
      </p:sp>
      <p:sp>
        <p:nvSpPr>
          <p:cNvPr id="9220"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27651" name="Rectangle 2"/>
          <p:cNvSpPr>
            <a:spLocks noGrp="1" noRot="1" noChangeAspect="1" noTextEdit="1"/>
          </p:cNvSpPr>
          <p:nvPr>
            <p:ph type="sldImg"/>
          </p:nvPr>
        </p:nvSpPr>
        <p:spPr>
          <a:ln/>
        </p:spPr>
      </p:sp>
      <p:sp>
        <p:nvSpPr>
          <p:cNvPr id="27652"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solidFill>
                <a:schemeClr val="hlink"/>
              </a:solidFill>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29699" name="Rectangle 2"/>
          <p:cNvSpPr>
            <a:spLocks noGrp="1" noRot="1" noTextEdit="1"/>
          </p:cNvSpPr>
          <p:nvPr>
            <p:ph type="sldImg"/>
          </p:nvPr>
        </p:nvSpPr>
        <p:spPr>
          <a:xfrm>
            <a:off x="949325" y="746125"/>
            <a:ext cx="5200650" cy="3900488"/>
          </a:xfrm>
          <a:ln/>
        </p:spPr>
      </p:sp>
      <p:sp>
        <p:nvSpPr>
          <p:cNvPr id="29700" name="Rectangle 3"/>
          <p:cNvSpPr>
            <a:spLocks noGrp="1"/>
          </p:cNvSpPr>
          <p:nvPr>
            <p:ph type="body"/>
          </p:nvPr>
        </p:nvSpPr>
        <p:spPr>
          <a:xfrm>
            <a:off x="936625" y="4895850"/>
            <a:ext cx="5226050" cy="4562475"/>
          </a:xfrm>
          <a:ln/>
        </p:spPr>
        <p:txBody>
          <a:bodyPr wrap="square" lIns="97367" tIns="48684" rIns="97367" bIns="48684" anchor="t" anchorCtr="0"/>
          <a:p>
            <a:pPr lvl="0"/>
            <a:endParaRPr lang="zh-CN" altLang="en-US"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31747" name="Rectangle 2"/>
          <p:cNvSpPr>
            <a:spLocks noGrp="1" noRot="1" noChangeAspect="1" noTextEdit="1"/>
          </p:cNvSpPr>
          <p:nvPr>
            <p:ph type="sldImg"/>
          </p:nvPr>
        </p:nvSpPr>
        <p:spPr>
          <a:ln/>
        </p:spPr>
      </p:sp>
      <p:sp>
        <p:nvSpPr>
          <p:cNvPr id="31748"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33795" name="Rectangle 2"/>
          <p:cNvSpPr>
            <a:spLocks noGrp="1" noRot="1" noChangeAspect="1" noTextEdit="1"/>
          </p:cNvSpPr>
          <p:nvPr>
            <p:ph type="sldImg"/>
          </p:nvPr>
        </p:nvSpPr>
        <p:spPr>
          <a:xfrm>
            <a:off x="949325" y="746125"/>
            <a:ext cx="5200650" cy="3900488"/>
          </a:xfrm>
          <a:ln/>
        </p:spPr>
      </p:sp>
      <p:sp>
        <p:nvSpPr>
          <p:cNvPr id="33796" name="Rectangle 3"/>
          <p:cNvSpPr>
            <a:spLocks noGrp="1"/>
          </p:cNvSpPr>
          <p:nvPr>
            <p:ph type="body"/>
          </p:nvPr>
        </p:nvSpPr>
        <p:spPr>
          <a:xfrm>
            <a:off x="936625" y="4895850"/>
            <a:ext cx="5226050" cy="4562475"/>
          </a:xfrm>
          <a:ln/>
        </p:spPr>
        <p:txBody>
          <a:bodyPr wrap="square" lIns="97367" tIns="48684" rIns="97367" bIns="48684" anchor="t" anchorCtr="0"/>
          <a:p>
            <a:pPr lvl="0"/>
            <a:endParaRPr lang="zh-CN" altLang="en-US"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35843" name="Rectangle 2"/>
          <p:cNvSpPr>
            <a:spLocks noGrp="1" noRot="1" noChangeAspect="1" noTextEdit="1"/>
          </p:cNvSpPr>
          <p:nvPr>
            <p:ph type="sldImg"/>
          </p:nvPr>
        </p:nvSpPr>
        <p:spPr>
          <a:ln/>
        </p:spPr>
      </p:sp>
      <p:sp>
        <p:nvSpPr>
          <p:cNvPr id="35844" name="Rectangle 3"/>
          <p:cNvSpPr>
            <a:spLocks noGrp="1"/>
          </p:cNvSpPr>
          <p:nvPr>
            <p:ph type="body"/>
          </p:nvPr>
        </p:nvSpPr>
        <p:spPr>
          <a:xfrm>
            <a:off x="946150" y="4862513"/>
            <a:ext cx="5207000" cy="4605337"/>
          </a:xfrm>
          <a:ln/>
        </p:spPr>
        <p:txBody>
          <a:bodyPr wrap="square" lIns="99403" tIns="49703" rIns="99403" bIns="49703" anchor="t" anchorCtr="0"/>
          <a:p>
            <a:pPr lvl="0"/>
            <a:endParaRPr lang="en-US" altLang="zh-CN" dirty="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37891" name="Rectangle 2"/>
          <p:cNvSpPr>
            <a:spLocks noGrp="1" noRot="1" noChangeAspect="1" noTextEdit="1"/>
          </p:cNvSpPr>
          <p:nvPr>
            <p:ph type="sldImg"/>
          </p:nvPr>
        </p:nvSpPr>
        <p:spPr>
          <a:ln/>
        </p:spPr>
      </p:sp>
      <p:sp>
        <p:nvSpPr>
          <p:cNvPr id="37892"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39939" name="Rectangle 2"/>
          <p:cNvSpPr>
            <a:spLocks noGrp="1" noRot="1" noChangeAspect="1" noTextEdit="1"/>
          </p:cNvSpPr>
          <p:nvPr>
            <p:ph type="sldImg"/>
          </p:nvPr>
        </p:nvSpPr>
        <p:spPr>
          <a:ln/>
        </p:spPr>
      </p:sp>
      <p:sp>
        <p:nvSpPr>
          <p:cNvPr id="39940"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41987" name="Rectangle 2"/>
          <p:cNvSpPr>
            <a:spLocks noGrp="1" noRot="1" noChangeAspect="1" noTextEdit="1"/>
          </p:cNvSpPr>
          <p:nvPr>
            <p:ph type="sldImg"/>
          </p:nvPr>
        </p:nvSpPr>
        <p:spPr>
          <a:xfrm>
            <a:off x="949325" y="746125"/>
            <a:ext cx="5200650" cy="3900488"/>
          </a:xfrm>
          <a:ln/>
        </p:spPr>
      </p:sp>
      <p:sp>
        <p:nvSpPr>
          <p:cNvPr id="41988" name="Rectangle 3"/>
          <p:cNvSpPr>
            <a:spLocks noGrp="1"/>
          </p:cNvSpPr>
          <p:nvPr>
            <p:ph type="body"/>
          </p:nvPr>
        </p:nvSpPr>
        <p:spPr>
          <a:xfrm>
            <a:off x="936625" y="4895850"/>
            <a:ext cx="5226050" cy="4562475"/>
          </a:xfrm>
          <a:ln/>
        </p:spPr>
        <p:txBody>
          <a:bodyPr wrap="square" lIns="97367" tIns="48684" rIns="97367" bIns="48684" anchor="t" anchorCtr="0"/>
          <a:p>
            <a:pPr lvl="0"/>
            <a:endParaRPr lang="en-US" altLang="zh-CN" dirty="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44035" name="Rectangle 2"/>
          <p:cNvSpPr>
            <a:spLocks noGrp="1" noRot="1" noChangeAspect="1" noTextEdit="1"/>
          </p:cNvSpPr>
          <p:nvPr>
            <p:ph type="sldImg"/>
          </p:nvPr>
        </p:nvSpPr>
        <p:spPr>
          <a:ln/>
        </p:spPr>
      </p:sp>
      <p:sp>
        <p:nvSpPr>
          <p:cNvPr id="44036" name="Rectangle 3"/>
          <p:cNvSpPr>
            <a:spLocks noGrp="1"/>
          </p:cNvSpPr>
          <p:nvPr>
            <p:ph type="body"/>
          </p:nvPr>
        </p:nvSpPr>
        <p:spPr>
          <a:xfrm>
            <a:off x="946150" y="4862513"/>
            <a:ext cx="5207000" cy="4605337"/>
          </a:xfrm>
          <a:ln/>
        </p:spPr>
        <p:txBody>
          <a:bodyPr wrap="square" lIns="99403" tIns="49703" rIns="99403" bIns="49703" anchor="t" anchorCtr="0"/>
          <a:p>
            <a:pPr lvl="0"/>
            <a:r>
              <a:rPr lang="en-US" altLang="zh-CN" dirty="0">
                <a:ea typeface="宋体" panose="02010600030101010101" pitchFamily="2" charset="-122"/>
              </a:rPr>
              <a:t>JH: A better and BASIC histogram figure --- because this one overlaps with a later one!</a:t>
            </a:r>
            <a:endParaRPr lang="en-US" altLang="zh-CN" dirty="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46083" name="Rectangle 2"/>
          <p:cNvSpPr>
            <a:spLocks noGrp="1" noRot="1" noTextEdit="1"/>
          </p:cNvSpPr>
          <p:nvPr>
            <p:ph type="sldImg"/>
          </p:nvPr>
        </p:nvSpPr>
        <p:spPr>
          <a:ln/>
        </p:spPr>
      </p:sp>
      <p:sp>
        <p:nvSpPr>
          <p:cNvPr id="46084"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1267" name="Rectangle 2"/>
          <p:cNvSpPr>
            <a:spLocks noGrp="1" noRot="1" noChangeAspect="1" noTextEdit="1"/>
          </p:cNvSpPr>
          <p:nvPr>
            <p:ph type="sldImg"/>
          </p:nvPr>
        </p:nvSpPr>
        <p:spPr>
          <a:ln/>
        </p:spPr>
      </p:sp>
      <p:sp>
        <p:nvSpPr>
          <p:cNvPr id="11268"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solidFill>
                <a:schemeClr val="hlink"/>
              </a:solidFill>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48131" name="Rectangle 2"/>
          <p:cNvSpPr>
            <a:spLocks noGrp="1" noRot="1" noChangeAspect="1" noTextEdit="1"/>
          </p:cNvSpPr>
          <p:nvPr>
            <p:ph type="sldImg"/>
          </p:nvPr>
        </p:nvSpPr>
        <p:spPr>
          <a:ln/>
        </p:spPr>
      </p:sp>
      <p:sp>
        <p:nvSpPr>
          <p:cNvPr id="48132"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50179" name="Rectangle 2"/>
          <p:cNvSpPr>
            <a:spLocks noGrp="1" noRot="1" noChangeAspect="1" noTextEdit="1"/>
          </p:cNvSpPr>
          <p:nvPr>
            <p:ph type="sldImg"/>
          </p:nvPr>
        </p:nvSpPr>
        <p:spPr>
          <a:ln/>
        </p:spPr>
      </p:sp>
      <p:sp>
        <p:nvSpPr>
          <p:cNvPr id="50180" name="Rectangle 3"/>
          <p:cNvSpPr>
            <a:spLocks noGrp="1"/>
          </p:cNvSpPr>
          <p:nvPr>
            <p:ph type="body"/>
          </p:nvPr>
        </p:nvSpPr>
        <p:spPr>
          <a:xfrm>
            <a:off x="946150" y="4862513"/>
            <a:ext cx="5207000" cy="4605337"/>
          </a:xfrm>
          <a:ln/>
        </p:spPr>
        <p:txBody>
          <a:bodyPr wrap="square" lIns="99403" tIns="49703" rIns="99403" bIns="49703" anchor="t" anchorCtr="0"/>
          <a:p>
            <a:pPr lvl="0"/>
            <a:endParaRPr lang="en-US" altLang="zh-CN" dirty="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52227" name="Rectangle 2"/>
          <p:cNvSpPr>
            <a:spLocks noGrp="1" noRot="1" noChangeAspect="1" noTextEdit="1"/>
          </p:cNvSpPr>
          <p:nvPr>
            <p:ph type="sldImg"/>
          </p:nvPr>
        </p:nvSpPr>
        <p:spPr>
          <a:ln/>
        </p:spPr>
      </p:sp>
      <p:sp>
        <p:nvSpPr>
          <p:cNvPr id="52228" name="Rectangle 3"/>
          <p:cNvSpPr>
            <a:spLocks noGrp="1"/>
          </p:cNvSpPr>
          <p:nvPr>
            <p:ph type="body"/>
          </p:nvPr>
        </p:nvSpPr>
        <p:spPr>
          <a:xfrm>
            <a:off x="946150" y="4862513"/>
            <a:ext cx="5207000" cy="4605337"/>
          </a:xfrm>
          <a:ln/>
        </p:spPr>
        <p:txBody>
          <a:bodyPr wrap="square" lIns="99403" tIns="49703" rIns="99403" bIns="49703" anchor="t" anchorCtr="0"/>
          <a:p>
            <a:pPr lvl="0"/>
            <a:endParaRPr lang="en-US" altLang="zh-CN" b="1" dirty="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54275" name="Rectangle 2"/>
          <p:cNvSpPr>
            <a:spLocks noGrp="1" noRot="1" noChangeAspect="1" noTextEdit="1"/>
          </p:cNvSpPr>
          <p:nvPr>
            <p:ph type="sldImg"/>
          </p:nvPr>
        </p:nvSpPr>
        <p:spPr>
          <a:ln/>
        </p:spPr>
      </p:sp>
      <p:sp>
        <p:nvSpPr>
          <p:cNvPr id="54276"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56323" name="Rectangle 2"/>
          <p:cNvSpPr>
            <a:spLocks noGrp="1" noRot="1" noChangeAspect="1" noTextEdit="1"/>
          </p:cNvSpPr>
          <p:nvPr>
            <p:ph type="sldImg"/>
          </p:nvPr>
        </p:nvSpPr>
        <p:spPr>
          <a:ln/>
        </p:spPr>
      </p:sp>
      <p:sp>
        <p:nvSpPr>
          <p:cNvPr id="56324"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58371" name="Rectangle 2"/>
          <p:cNvSpPr>
            <a:spLocks noGrp="1" noRot="1" noChangeAspect="1" noTextEdit="1"/>
          </p:cNvSpPr>
          <p:nvPr>
            <p:ph type="sldImg"/>
          </p:nvPr>
        </p:nvSpPr>
        <p:spPr>
          <a:ln/>
        </p:spPr>
      </p:sp>
      <p:sp>
        <p:nvSpPr>
          <p:cNvPr id="58372"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solidFill>
                <a:schemeClr val="hlink"/>
              </a:solidFill>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64515" name="Rectangle 2"/>
          <p:cNvSpPr>
            <a:spLocks noGrp="1" noRot="1" noChangeAspect="1" noTextEdit="1"/>
          </p:cNvSpPr>
          <p:nvPr>
            <p:ph type="sldImg"/>
          </p:nvPr>
        </p:nvSpPr>
        <p:spPr>
          <a:ln/>
        </p:spPr>
      </p:sp>
      <p:sp>
        <p:nvSpPr>
          <p:cNvPr id="64516" name="Rectangle 3"/>
          <p:cNvSpPr>
            <a:spLocks noGrp="1"/>
          </p:cNvSpPr>
          <p:nvPr>
            <p:ph type="body"/>
          </p:nvPr>
        </p:nvSpPr>
        <p:spPr>
          <a:xfrm>
            <a:off x="946150" y="4862513"/>
            <a:ext cx="5207000" cy="4605337"/>
          </a:xfrm>
          <a:ln/>
        </p:spPr>
        <p:txBody>
          <a:bodyPr wrap="square" lIns="99403" tIns="49703" rIns="99403" bIns="49703" anchor="t" anchorCtr="0"/>
          <a:p>
            <a:pPr lvl="0"/>
            <a:r>
              <a:rPr lang="en-US" altLang="zh-CN" dirty="0">
                <a:ea typeface="宋体" panose="02010600030101010101" pitchFamily="2" charset="-122"/>
              </a:rPr>
              <a:t>CC (conference call) 08.11.02: Need to check Wiki to update references.</a:t>
            </a:r>
            <a:endParaRPr lang="en-US" altLang="zh-CN" dirty="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66563" name="Rectangle 2"/>
          <p:cNvSpPr>
            <a:spLocks noGrp="1" noRot="1" noChangeAspect="1" noTextEdit="1"/>
          </p:cNvSpPr>
          <p:nvPr>
            <p:ph type="sldImg"/>
          </p:nvPr>
        </p:nvSpPr>
        <p:spPr>
          <a:ln/>
        </p:spPr>
      </p:sp>
      <p:sp>
        <p:nvSpPr>
          <p:cNvPr id="66564" name="Rectangle 3"/>
          <p:cNvSpPr>
            <a:spLocks noGrp="1"/>
          </p:cNvSpPr>
          <p:nvPr>
            <p:ph type="body"/>
          </p:nvPr>
        </p:nvSpPr>
        <p:spPr>
          <a:xfrm>
            <a:off x="946150" y="4862513"/>
            <a:ext cx="5207000" cy="4605337"/>
          </a:xfrm>
          <a:ln/>
        </p:spPr>
        <p:txBody>
          <a:bodyPr wrap="square" lIns="99403" tIns="49703" rIns="99403" bIns="49703" anchor="t" anchorCtr="0"/>
          <a:p>
            <a:pPr lvl="0"/>
            <a:r>
              <a:rPr lang="en-US" altLang="zh-CN" dirty="0">
                <a:ea typeface="宋体" panose="02010600030101010101" pitchFamily="2" charset="-122"/>
              </a:rPr>
              <a:t>CC (conference call) 08.11.02: Need to check Wiki to update references.</a:t>
            </a:r>
            <a:endParaRPr lang="en-US" altLang="zh-CN" dirty="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8610" name="Rectangle 2"/>
          <p:cNvSpPr>
            <a:spLocks noGrp="1" noRot="1" noChangeAspect="1" noTextEdit="1"/>
          </p:cNvSpPr>
          <p:nvPr>
            <p:ph type="sldImg"/>
          </p:nvPr>
        </p:nvSpPr>
        <p:spPr>
          <a:ln/>
        </p:spPr>
      </p:sp>
      <p:sp>
        <p:nvSpPr>
          <p:cNvPr id="68611" name="Rectangle 3"/>
          <p:cNvSpPr>
            <a:spLocks noGrp="1" noRot="1" noChangeAspect="1"/>
          </p:cNvSpPr>
          <p:nvPr>
            <p:ph type="body"/>
          </p:nvPr>
        </p:nvSpPr>
        <p:spPr>
          <a:xfrm>
            <a:off x="-635000" y="9190038"/>
            <a:ext cx="7286625" cy="9993312"/>
          </a:xfrm>
          <a:ln w="1">
            <a:solidFill>
              <a:schemeClr val="tx1">
                <a:alpha val="100000"/>
              </a:schemeClr>
            </a:solidFill>
            <a:miter/>
          </a:ln>
        </p:spPr>
        <p:txBody>
          <a:bodyPr wrap="square" lIns="99403" tIns="49703" rIns="99403" bIns="49703" anchor="t" anchorCtr="0"/>
          <a:p>
            <a:pPr lvl="0">
              <a:spcBef>
                <a:spcPct val="0"/>
              </a:spcBef>
            </a:pPr>
            <a:endParaRPr lang="zh-CN" altLang="zh-CN" dirty="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0658" name="Rectangle 2"/>
          <p:cNvSpPr>
            <a:spLocks noGrp="1" noRot="1" noChangeAspect="1" noTextEdit="1"/>
          </p:cNvSpPr>
          <p:nvPr>
            <p:ph type="sldImg"/>
          </p:nvPr>
        </p:nvSpPr>
        <p:spPr>
          <a:ln/>
        </p:spPr>
      </p:sp>
      <p:sp>
        <p:nvSpPr>
          <p:cNvPr id="70659" name="Rectangle 3"/>
          <p:cNvSpPr>
            <a:spLocks noGrp="1" noRot="1" noChangeAspect="1"/>
          </p:cNvSpPr>
          <p:nvPr>
            <p:ph type="body"/>
          </p:nvPr>
        </p:nvSpPr>
        <p:spPr>
          <a:xfrm>
            <a:off x="-635000" y="9190038"/>
            <a:ext cx="7286625" cy="9993312"/>
          </a:xfrm>
          <a:ln w="1">
            <a:solidFill>
              <a:schemeClr val="tx1">
                <a:alpha val="100000"/>
              </a:schemeClr>
            </a:solidFill>
            <a:miter/>
          </a:ln>
        </p:spPr>
        <p:txBody>
          <a:bodyPr wrap="square" lIns="99403" tIns="49703" rIns="99403" bIns="49703" anchor="t" anchorCtr="0"/>
          <a:p>
            <a:pPr lvl="0">
              <a:spcBef>
                <a:spcPct val="0"/>
              </a:spcBef>
            </a:pPr>
            <a:endParaRPr lang="zh-CN" altLang="zh-CN"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3315" name="Rectangle 2"/>
          <p:cNvSpPr>
            <a:spLocks noGrp="1" noRot="1" noTextEdit="1"/>
          </p:cNvSpPr>
          <p:nvPr>
            <p:ph type="sldImg"/>
          </p:nvPr>
        </p:nvSpPr>
        <p:spPr>
          <a:xfrm>
            <a:off x="993775" y="768350"/>
            <a:ext cx="5116513" cy="3836988"/>
          </a:xfrm>
          <a:ln/>
        </p:spPr>
      </p:sp>
      <p:sp>
        <p:nvSpPr>
          <p:cNvPr id="13316" name="Rectangle 3"/>
          <p:cNvSpPr>
            <a:spLocks noGrp="1"/>
          </p:cNvSpPr>
          <p:nvPr>
            <p:ph type="body"/>
          </p:nvPr>
        </p:nvSpPr>
        <p:spPr>
          <a:xfrm>
            <a:off x="946150" y="4860925"/>
            <a:ext cx="5207000" cy="4605338"/>
          </a:xfrm>
          <a:ln/>
        </p:spPr>
        <p:txBody>
          <a:bodyPr wrap="square" lIns="96819" tIns="48408" rIns="96819" bIns="48408" anchor="t" anchorCtr="0"/>
          <a:p>
            <a:pPr lvl="0"/>
            <a:endParaRPr lang="en-US" altLang="zh-CN" dirty="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2706" name="Rectangle 2"/>
          <p:cNvSpPr>
            <a:spLocks noGrp="1" noRot="1" noChangeAspect="1" noTextEdit="1"/>
          </p:cNvSpPr>
          <p:nvPr>
            <p:ph type="sldImg"/>
          </p:nvPr>
        </p:nvSpPr>
        <p:spPr>
          <a:ln/>
        </p:spPr>
      </p:sp>
      <p:sp>
        <p:nvSpPr>
          <p:cNvPr id="72707" name="Rectangle 3"/>
          <p:cNvSpPr>
            <a:spLocks noGrp="1" noRot="1" noChangeAspect="1"/>
          </p:cNvSpPr>
          <p:nvPr>
            <p:ph type="body"/>
          </p:nvPr>
        </p:nvSpPr>
        <p:spPr>
          <a:xfrm>
            <a:off x="-635000" y="9190038"/>
            <a:ext cx="7286625" cy="9993312"/>
          </a:xfrm>
          <a:ln w="1">
            <a:solidFill>
              <a:schemeClr val="tx1">
                <a:alpha val="100000"/>
              </a:schemeClr>
            </a:solidFill>
            <a:miter/>
          </a:ln>
        </p:spPr>
        <p:txBody>
          <a:bodyPr wrap="square" lIns="99403" tIns="49703" rIns="99403" bIns="49703" anchor="t" anchorCtr="0"/>
          <a:p>
            <a:pPr lvl="0">
              <a:spcBef>
                <a:spcPct val="0"/>
              </a:spcBef>
            </a:pPr>
            <a:r>
              <a:rPr lang="zh-CN" altLang="en-US" dirty="0">
                <a:ea typeface="宋体" panose="02010600030101010101" pitchFamily="2" charset="-122"/>
              </a:rPr>
              <a:t>结构比元素重要：它假设视觉感知是一个整体的过程并且人类倾向于感知简单的几何图形</a:t>
            </a:r>
            <a:endParaRPr lang="zh-CN" altLang="en-US" dirty="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4754" name="Rectangle 2"/>
          <p:cNvSpPr>
            <a:spLocks noGrp="1" noRot="1" noChangeAspect="1" noTextEdit="1"/>
          </p:cNvSpPr>
          <p:nvPr>
            <p:ph type="sldImg"/>
          </p:nvPr>
        </p:nvSpPr>
        <p:spPr>
          <a:ln/>
        </p:spPr>
      </p:sp>
      <p:sp>
        <p:nvSpPr>
          <p:cNvPr id="74755" name="Rectangle 3"/>
          <p:cNvSpPr>
            <a:spLocks noGrp="1" noRot="1" noChangeAspect="1"/>
          </p:cNvSpPr>
          <p:nvPr>
            <p:ph type="body"/>
          </p:nvPr>
        </p:nvSpPr>
        <p:spPr>
          <a:xfrm>
            <a:off x="-635000" y="9190038"/>
            <a:ext cx="7286625" cy="9993312"/>
          </a:xfrm>
          <a:ln w="1">
            <a:solidFill>
              <a:schemeClr val="tx1">
                <a:alpha val="100000"/>
              </a:schemeClr>
            </a:solidFill>
            <a:miter/>
          </a:ln>
        </p:spPr>
        <p:txBody>
          <a:bodyPr wrap="square" lIns="99403" tIns="49703" rIns="99403" bIns="49703" anchor="t" anchorCtr="0"/>
          <a:p>
            <a:pPr lvl="0">
              <a:spcBef>
                <a:spcPct val="0"/>
              </a:spcBef>
            </a:pPr>
            <a:r>
              <a:rPr lang="zh-CN" altLang="en-US" dirty="0">
                <a:ea typeface="宋体" panose="02010600030101010101" pitchFamily="2" charset="-122"/>
              </a:rPr>
              <a:t>结构比元素重要：它假设视觉感知是一个整体的过程并且人类倾向于感知简单的几何图形</a:t>
            </a:r>
            <a:endParaRPr lang="zh-CN" altLang="en-US" dirty="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6802" name="Rectangle 2"/>
          <p:cNvSpPr>
            <a:spLocks noGrp="1" noRot="1" noChangeAspect="1" noTextEdit="1"/>
          </p:cNvSpPr>
          <p:nvPr>
            <p:ph type="sldImg"/>
          </p:nvPr>
        </p:nvSpPr>
        <p:spPr>
          <a:ln/>
        </p:spPr>
      </p:sp>
      <p:sp>
        <p:nvSpPr>
          <p:cNvPr id="76803" name="Rectangle 3"/>
          <p:cNvSpPr>
            <a:spLocks noGrp="1" noRot="1" noChangeAspect="1"/>
          </p:cNvSpPr>
          <p:nvPr>
            <p:ph type="body"/>
          </p:nvPr>
        </p:nvSpPr>
        <p:spPr>
          <a:xfrm>
            <a:off x="-635000" y="9190038"/>
            <a:ext cx="7286625" cy="9993312"/>
          </a:xfrm>
          <a:ln w="1">
            <a:solidFill>
              <a:schemeClr val="tx1">
                <a:alpha val="100000"/>
              </a:schemeClr>
            </a:solidFill>
            <a:miter/>
          </a:ln>
        </p:spPr>
        <p:txBody>
          <a:bodyPr wrap="square" lIns="99403" tIns="49703" rIns="99403" bIns="49703" anchor="t" anchorCtr="0"/>
          <a:p>
            <a:pPr lvl="0">
              <a:spcBef>
                <a:spcPct val="0"/>
              </a:spcBef>
            </a:pPr>
            <a:r>
              <a:rPr lang="zh-CN" altLang="en-US" dirty="0">
                <a:ea typeface="宋体" panose="02010600030101010101" pitchFamily="2" charset="-122"/>
              </a:rPr>
              <a:t>结构比元素重要：它假设视觉感知是一个整体的过程并且人类倾向于感知简单的几何图形</a:t>
            </a:r>
            <a:endParaRPr lang="zh-CN" altLang="en-US" dirty="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8850" name="Rectangle 2"/>
          <p:cNvSpPr>
            <a:spLocks noGrp="1" noRot="1" noChangeAspect="1" noTextEdit="1"/>
          </p:cNvSpPr>
          <p:nvPr>
            <p:ph type="sldImg"/>
          </p:nvPr>
        </p:nvSpPr>
        <p:spPr>
          <a:ln/>
        </p:spPr>
      </p:sp>
      <p:sp>
        <p:nvSpPr>
          <p:cNvPr id="78851" name="Rectangle 3"/>
          <p:cNvSpPr>
            <a:spLocks noGrp="1" noRot="1" noChangeAspect="1"/>
          </p:cNvSpPr>
          <p:nvPr>
            <p:ph type="body"/>
          </p:nvPr>
        </p:nvSpPr>
        <p:spPr>
          <a:xfrm>
            <a:off x="-625475" y="9190038"/>
            <a:ext cx="7277100" cy="9993312"/>
          </a:xfrm>
          <a:ln w="1">
            <a:solidFill>
              <a:schemeClr val="tx1">
                <a:alpha val="100000"/>
              </a:schemeClr>
            </a:solidFill>
            <a:miter/>
          </a:ln>
        </p:spPr>
        <p:txBody>
          <a:bodyPr wrap="square" lIns="99403" tIns="49703" rIns="99403" bIns="49703" anchor="t" anchorCtr="0"/>
          <a:p>
            <a:pPr lvl="0">
              <a:spcBef>
                <a:spcPct val="0"/>
              </a:spcBef>
            </a:pPr>
            <a:r>
              <a:rPr lang="zh-CN" altLang="en-US" dirty="0">
                <a:ea typeface="宋体" panose="02010600030101010101" pitchFamily="2" charset="-122"/>
              </a:rPr>
              <a:t>结构比元素重要：它假设视觉感知是一个整体的过程并且人类倾向于感知简单的几何图形</a:t>
            </a:r>
            <a:endParaRPr lang="zh-CN" altLang="en-US" dirty="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0898" name="Rectangle 2"/>
          <p:cNvSpPr>
            <a:spLocks noGrp="1" noRot="1" noChangeAspect="1" noTextEdit="1"/>
          </p:cNvSpPr>
          <p:nvPr>
            <p:ph type="sldImg"/>
          </p:nvPr>
        </p:nvSpPr>
        <p:spPr>
          <a:ln/>
        </p:spPr>
      </p:sp>
      <p:sp>
        <p:nvSpPr>
          <p:cNvPr id="80899" name="Rectangle 3"/>
          <p:cNvSpPr>
            <a:spLocks noGrp="1" noRot="1" noChangeAspect="1"/>
          </p:cNvSpPr>
          <p:nvPr>
            <p:ph type="body"/>
          </p:nvPr>
        </p:nvSpPr>
        <p:spPr>
          <a:xfrm>
            <a:off x="-635000" y="9190038"/>
            <a:ext cx="7286625" cy="9993312"/>
          </a:xfrm>
          <a:ln w="1">
            <a:solidFill>
              <a:schemeClr val="tx1">
                <a:alpha val="100000"/>
              </a:schemeClr>
            </a:solidFill>
            <a:miter/>
          </a:ln>
        </p:spPr>
        <p:txBody>
          <a:bodyPr wrap="square" lIns="99403" tIns="49703" rIns="99403" bIns="49703" anchor="t" anchorCtr="0"/>
          <a:p>
            <a:pPr lvl="0">
              <a:spcBef>
                <a:spcPct val="0"/>
              </a:spcBef>
            </a:pPr>
            <a:r>
              <a:rPr lang="zh-CN" altLang="en-US" dirty="0">
                <a:ea typeface="宋体" panose="02010600030101010101" pitchFamily="2" charset="-122"/>
              </a:rPr>
              <a:t>结构比元素重要：它假设视觉感知是一个整体的过程并且人类倾向于感知简单的几何图形</a:t>
            </a:r>
            <a:endParaRPr lang="zh-CN" altLang="en-US" dirty="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2946" name="Rectangle 2"/>
          <p:cNvSpPr>
            <a:spLocks noGrp="1" noRot="1" noChangeAspect="1" noTextEdit="1"/>
          </p:cNvSpPr>
          <p:nvPr>
            <p:ph type="sldImg"/>
          </p:nvPr>
        </p:nvSpPr>
        <p:spPr>
          <a:ln/>
        </p:spPr>
      </p:sp>
      <p:sp>
        <p:nvSpPr>
          <p:cNvPr id="82947" name="Rectangle 3"/>
          <p:cNvSpPr>
            <a:spLocks noGrp="1" noRot="1" noChangeAspect="1"/>
          </p:cNvSpPr>
          <p:nvPr>
            <p:ph type="body"/>
          </p:nvPr>
        </p:nvSpPr>
        <p:spPr>
          <a:xfrm>
            <a:off x="-635000" y="9190038"/>
            <a:ext cx="7286625" cy="9993312"/>
          </a:xfrm>
          <a:ln w="1">
            <a:solidFill>
              <a:schemeClr val="tx1">
                <a:alpha val="100000"/>
              </a:schemeClr>
            </a:solidFill>
            <a:miter/>
          </a:ln>
        </p:spPr>
        <p:txBody>
          <a:bodyPr wrap="square" lIns="99403" tIns="49703" rIns="99403" bIns="49703" anchor="t" anchorCtr="0"/>
          <a:p>
            <a:pPr lvl="0">
              <a:spcBef>
                <a:spcPct val="0"/>
              </a:spcBef>
            </a:pPr>
            <a:r>
              <a:rPr lang="zh-CN" altLang="en-US" dirty="0">
                <a:ea typeface="宋体" panose="02010600030101010101" pitchFamily="2" charset="-122"/>
              </a:rPr>
              <a:t>按照男女将年龄分布数据对称排列，增强数据的可读性</a:t>
            </a:r>
            <a:endParaRPr lang="zh-CN" altLang="en-US" dirty="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p:nvPr>
        </p:nvSpPr>
        <p:spPr>
          <a:xfrm>
            <a:off x="946150" y="4862513"/>
            <a:ext cx="5207000" cy="4605337"/>
          </a:xfrm>
          <a:ln/>
        </p:spPr>
        <p:txBody>
          <a:bodyPr wrap="square" lIns="99403" tIns="49703" rIns="99403" bIns="49703" anchor="t" anchorCtr="0"/>
          <a:p>
            <a:pPr lvl="0">
              <a:spcBef>
                <a:spcPct val="0"/>
              </a:spcBef>
            </a:pPr>
            <a:endParaRPr lang="zh-CN" altLang="en-US" dirty="0">
              <a:ea typeface="宋体" panose="02010600030101010101" pitchFamily="2" charset="-122"/>
            </a:endParaRPr>
          </a:p>
        </p:txBody>
      </p:sp>
      <p:sp>
        <p:nvSpPr>
          <p:cNvPr id="86020" name="灯片编号占位符 3"/>
          <p:cNvSpPr txBox="1">
            <a:spLocks noGrp="1"/>
          </p:cNvSpPr>
          <p:nvPr/>
        </p:nvSpPr>
        <p:spPr>
          <a:xfrm>
            <a:off x="4022725" y="9721850"/>
            <a:ext cx="3078163" cy="511175"/>
          </a:xfrm>
          <a:prstGeom prst="rect">
            <a:avLst/>
          </a:prstGeom>
          <a:noFill/>
          <a:ln w="9525">
            <a:noFill/>
          </a:ln>
        </p:spPr>
        <p:txBody>
          <a:bodyPr lIns="99066" tIns="49533" rIns="99066" bIns="49533" anchor="b" anchorCtr="0"/>
          <a:p>
            <a:pPr lvl="0" algn="r" eaLnBrk="1" hangingPunct="1"/>
            <a:fld id="{9A0DB2DC-4C9A-4742-B13C-FB6460FD3503}" type="slidenum">
              <a:rPr lang="zh-CN" altLang="en-US" sz="1300" dirty="0">
                <a:latin typeface="Calibri" panose="020F0502020204030204" pitchFamily="34" charset="0"/>
              </a:rPr>
            </a:fld>
            <a:endParaRPr lang="zh-CN" altLang="en-US" sz="1300" dirty="0">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8066" name="幻灯片图像占位符 1"/>
          <p:cNvSpPr>
            <a:spLocks noGrp="1" noRot="1" noChangeAspect="1" noTextEdit="1"/>
          </p:cNvSpPr>
          <p:nvPr>
            <p:ph type="sldImg"/>
          </p:nvPr>
        </p:nvSpPr>
        <p:spPr>
          <a:xfrm>
            <a:off x="-3475037" y="0"/>
            <a:ext cx="8913812" cy="6686550"/>
          </a:xfrm>
          <a:ln/>
        </p:spPr>
      </p:sp>
      <p:sp>
        <p:nvSpPr>
          <p:cNvPr id="88067" name="备注占位符 2"/>
          <p:cNvSpPr>
            <a:spLocks noGrp="1" noRot="1" noChangeAspect="1"/>
          </p:cNvSpPr>
          <p:nvPr>
            <p:ph type="body"/>
          </p:nvPr>
        </p:nvSpPr>
        <p:spPr>
          <a:xfrm>
            <a:off x="2165350" y="0"/>
            <a:ext cx="0" cy="7820025"/>
          </a:xfrm>
          <a:ln/>
        </p:spPr>
        <p:txBody>
          <a:bodyPr wrap="square" lIns="99403" tIns="49703" rIns="99403" bIns="49703" anchor="t" anchorCtr="0"/>
          <a:p>
            <a:pPr lvl="0">
              <a:spcBef>
                <a:spcPct val="0"/>
              </a:spcBef>
            </a:pPr>
            <a:endParaRPr lang="zh-CN" altLang="en-US" dirty="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3186" name="Rectangle 2"/>
          <p:cNvSpPr>
            <a:spLocks noGrp="1" noRot="1" noChangeAspect="1" noTextEdit="1"/>
          </p:cNvSpPr>
          <p:nvPr>
            <p:ph type="sldImg"/>
          </p:nvPr>
        </p:nvSpPr>
        <p:spPr>
          <a:ln/>
        </p:spPr>
      </p:sp>
      <p:sp>
        <p:nvSpPr>
          <p:cNvPr id="93187" name="Rectangle 3"/>
          <p:cNvSpPr>
            <a:spLocks noGrp="1" noRot="1" noChangeAspect="1"/>
          </p:cNvSpPr>
          <p:nvPr>
            <p:ph type="body"/>
          </p:nvPr>
        </p:nvSpPr>
        <p:spPr>
          <a:xfrm>
            <a:off x="-635000" y="9190038"/>
            <a:ext cx="7286625" cy="9993312"/>
          </a:xfrm>
          <a:ln w="1">
            <a:solidFill>
              <a:schemeClr val="tx1">
                <a:alpha val="100000"/>
              </a:schemeClr>
            </a:solidFill>
            <a:miter/>
          </a:ln>
        </p:spPr>
        <p:txBody>
          <a:bodyPr wrap="square" lIns="99403" tIns="49703" rIns="99403" bIns="49703" anchor="t" anchorCtr="0"/>
          <a:p>
            <a:pPr lvl="0">
              <a:spcBef>
                <a:spcPct val="0"/>
              </a:spcBef>
            </a:pPr>
            <a:r>
              <a:rPr lang="zh-CN" altLang="en-US" dirty="0">
                <a:ea typeface="宋体" panose="02010600030101010101" pitchFamily="2" charset="-122"/>
              </a:rPr>
              <a:t>这部分内容在可视化基础的可视编码部分会细讲</a:t>
            </a:r>
            <a:endParaRPr lang="zh-CN" altLang="en-US" dirty="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p:nvPr>
        </p:nvSpPr>
        <p:spPr>
          <a:xfrm>
            <a:off x="709613" y="4860925"/>
            <a:ext cx="5683250" cy="4605338"/>
          </a:xfrm>
          <a:ln/>
        </p:spPr>
        <p:txBody>
          <a:bodyPr wrap="square" lIns="99403" tIns="49703" rIns="99403" bIns="49703" anchor="t" anchorCtr="0"/>
          <a:p>
            <a:pPr lvl="0"/>
            <a:r>
              <a:rPr lang="zh-CN" altLang="en-US" dirty="0">
                <a:ea typeface="宋体" panose="02010600030101010101" pitchFamily="2" charset="-122"/>
              </a:rPr>
              <a:t>图中两个属性</a:t>
            </a:r>
            <a:r>
              <a:rPr lang="en-US" altLang="zh-CN" dirty="0">
                <a:ea typeface="宋体" panose="02010600030101010101" pitchFamily="2" charset="-122"/>
              </a:rPr>
              <a:t>Horsepower</a:t>
            </a:r>
            <a:r>
              <a:rPr lang="zh-CN" altLang="en-US" dirty="0">
                <a:ea typeface="宋体" panose="02010600030101010101" pitchFamily="2" charset="-122"/>
              </a:rPr>
              <a:t>和</a:t>
            </a:r>
            <a:r>
              <a:rPr lang="en-US" altLang="zh-CN" dirty="0">
                <a:ea typeface="宋体" panose="02010600030101010101" pitchFamily="2" charset="-122"/>
              </a:rPr>
              <a:t>Displacement</a:t>
            </a:r>
            <a:r>
              <a:rPr lang="zh-CN" altLang="en-US" dirty="0">
                <a:ea typeface="宋体" panose="02010600030101010101" pitchFamily="2" charset="-122"/>
              </a:rPr>
              <a:t>的关系在两个轴之间用散点表示</a:t>
            </a:r>
            <a:endParaRPr lang="zh-CN" altLang="en-US" dirty="0">
              <a:ea typeface="宋体" panose="02010600030101010101" pitchFamily="2" charset="-122"/>
            </a:endParaRPr>
          </a:p>
        </p:txBody>
      </p:sp>
      <p:sp>
        <p:nvSpPr>
          <p:cNvPr id="105476" name="灯片编号占位符 3"/>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5363" name="Rectangle 2"/>
          <p:cNvSpPr>
            <a:spLocks noGrp="1" noRot="1" noChangeAspect="1" noTextEdit="1"/>
          </p:cNvSpPr>
          <p:nvPr>
            <p:ph type="sldImg"/>
          </p:nvPr>
        </p:nvSpPr>
        <p:spPr>
          <a:xfrm>
            <a:off x="993775" y="768350"/>
            <a:ext cx="5116513" cy="3836988"/>
          </a:xfrm>
          <a:ln/>
        </p:spPr>
      </p:sp>
      <p:sp>
        <p:nvSpPr>
          <p:cNvPr id="15364" name="Rectangle 3"/>
          <p:cNvSpPr>
            <a:spLocks noGrp="1"/>
          </p:cNvSpPr>
          <p:nvPr>
            <p:ph type="body"/>
          </p:nvPr>
        </p:nvSpPr>
        <p:spPr>
          <a:xfrm>
            <a:off x="946150" y="4860925"/>
            <a:ext cx="5207000" cy="4605338"/>
          </a:xfrm>
          <a:ln/>
        </p:spPr>
        <p:txBody>
          <a:bodyPr wrap="square" lIns="96819" tIns="48408" rIns="96819" bIns="48408" anchor="t" anchorCtr="0"/>
          <a:p>
            <a:pPr lvl="0"/>
            <a:endParaRPr lang="zh-CN" altLang="en-US" dirty="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幻灯片图像占位符 1"/>
          <p:cNvSpPr>
            <a:spLocks noGrp="1" noRot="1" noChangeAspect="1" noTextEdit="1"/>
          </p:cNvSpPr>
          <p:nvPr>
            <p:ph type="sldImg"/>
          </p:nvPr>
        </p:nvSpPr>
        <p:spPr>
          <a:ln/>
        </p:spPr>
      </p:sp>
      <p:sp>
        <p:nvSpPr>
          <p:cNvPr id="107523" name="备注占位符 2"/>
          <p:cNvSpPr>
            <a:spLocks noGrp="1"/>
          </p:cNvSpPr>
          <p:nvPr>
            <p:ph type="body"/>
          </p:nvPr>
        </p:nvSpPr>
        <p:spPr>
          <a:xfrm>
            <a:off x="685800" y="4343400"/>
            <a:ext cx="5486400" cy="4114800"/>
          </a:xfrm>
          <a:ln/>
        </p:spPr>
        <p:txBody>
          <a:bodyPr wrap="square" lIns="99403" tIns="49703" rIns="99403" bIns="49703" anchor="t" anchorCtr="0"/>
          <a:p>
            <a:pPr lvl="0"/>
            <a:endParaRPr lang="zh-CN" altLang="en-US" dirty="0">
              <a:latin typeface="Arial" panose="020B0604020202020204" pitchFamily="34" charset="0"/>
              <a:ea typeface="宋体" panose="02010600030101010101" pitchFamily="2" charset="-122"/>
            </a:endParaRPr>
          </a:p>
        </p:txBody>
      </p:sp>
      <p:sp>
        <p:nvSpPr>
          <p:cNvPr id="2" name="日期占位符 3"/>
          <p:cNvSpPr txBox="1">
            <a:spLocks noGrp="1" noChangeArrowheads="1"/>
          </p:cNvSpPr>
          <p:nvPr>
            <p:ph type="dt" sz="half"/>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403" tIns="49703" rIns="99403" bIns="49703"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fld id="{8D59B1DF-28A2-430F-9126-D88650B8E540}" type="datetime1">
              <a:rPr kumimoji="0" lang="zh-CN" altLang="en-US" sz="13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107525" name="灯片编号占位符 4"/>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a:fld id="{9A0DB2DC-4C9A-4742-B13C-FB6460FD3503}" type="slidenum">
              <a:rPr lang="zh-CN" altLang="en-US" sz="1300" dirty="0">
                <a:latin typeface="Arial" panose="020B0604020202020204" pitchFamily="34" charset="0"/>
              </a:rPr>
            </a:fld>
            <a:endParaRPr lang="zh-CN" altLang="en-US" sz="1300" dirty="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p:nvPr>
        </p:nvSpPr>
        <p:spPr>
          <a:xfrm>
            <a:off x="685800" y="4343400"/>
            <a:ext cx="5486400" cy="4114800"/>
          </a:xfrm>
          <a:ln/>
        </p:spPr>
        <p:txBody>
          <a:bodyPr wrap="square" lIns="99403" tIns="49703" rIns="99403" bIns="49703" anchor="t" anchorCtr="0"/>
          <a:p>
            <a:pPr lvl="0"/>
            <a:endParaRPr lang="zh-CN" altLang="en-US" dirty="0">
              <a:latin typeface="Arial" panose="020B0604020202020204" pitchFamily="34" charset="0"/>
              <a:ea typeface="宋体" panose="02010600030101010101" pitchFamily="2" charset="-122"/>
            </a:endParaRPr>
          </a:p>
        </p:txBody>
      </p:sp>
      <p:sp>
        <p:nvSpPr>
          <p:cNvPr id="2" name="日期占位符 3"/>
          <p:cNvSpPr txBox="1">
            <a:spLocks noGrp="1" noChangeArrowheads="1"/>
          </p:cNvSpPr>
          <p:nvPr>
            <p:ph type="dt" sz="half"/>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403" tIns="49703" rIns="99403" bIns="49703"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fld id="{E8A9CB64-37EA-44B5-BE03-8EEC122952ED}" type="datetime1">
              <a:rPr kumimoji="0" lang="zh-CN" altLang="en-US" sz="13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109573" name="灯片编号占位符 4"/>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a:fld id="{9A0DB2DC-4C9A-4742-B13C-FB6460FD3503}" type="slidenum">
              <a:rPr lang="zh-CN" altLang="en-US" sz="1300" dirty="0">
                <a:latin typeface="Arial" panose="020B0604020202020204" pitchFamily="34" charset="0"/>
              </a:rPr>
            </a:fld>
            <a:endParaRPr lang="zh-CN" altLang="en-US" sz="1300" dirty="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11619" name="Rectangle 2"/>
          <p:cNvSpPr>
            <a:spLocks noGrp="1" noRot="1" noChangeAspect="1" noTextEdit="1"/>
          </p:cNvSpPr>
          <p:nvPr>
            <p:ph type="sldImg"/>
          </p:nvPr>
        </p:nvSpPr>
        <p:spPr>
          <a:ln/>
        </p:spPr>
      </p:sp>
      <p:sp>
        <p:nvSpPr>
          <p:cNvPr id="111620" name="Rectangle 3"/>
          <p:cNvSpPr>
            <a:spLocks noGrp="1"/>
          </p:cNvSpPr>
          <p:nvPr>
            <p:ph type="body"/>
          </p:nvPr>
        </p:nvSpPr>
        <p:spPr>
          <a:xfrm>
            <a:off x="946150" y="4862513"/>
            <a:ext cx="5207000" cy="4605337"/>
          </a:xfrm>
          <a:ln/>
        </p:spPr>
        <p:txBody>
          <a:bodyPr wrap="square" lIns="99403" tIns="49703" rIns="99403" bIns="49703" anchor="t" anchorCtr="0"/>
          <a:p>
            <a:pPr lvl="0"/>
            <a:r>
              <a:rPr lang="en-US" altLang="zh-CN" dirty="0">
                <a:ea typeface="宋体" panose="02010600030101010101" pitchFamily="2" charset="-122"/>
              </a:rPr>
              <a:t>CC (conference call) 08.11.02: Need to check Wiki to update references.</a:t>
            </a:r>
            <a:endParaRPr lang="en-US" altLang="zh-CN" dirty="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13667" name="Rectangle 2"/>
          <p:cNvSpPr>
            <a:spLocks noGrp="1" noRot="1" noChangeAspect="1" noTextEdit="1"/>
          </p:cNvSpPr>
          <p:nvPr>
            <p:ph type="sldImg"/>
          </p:nvPr>
        </p:nvSpPr>
        <p:spPr>
          <a:ln/>
        </p:spPr>
      </p:sp>
      <p:sp>
        <p:nvSpPr>
          <p:cNvPr id="113668" name="Rectangle 3"/>
          <p:cNvSpPr>
            <a:spLocks noGrp="1"/>
          </p:cNvSpPr>
          <p:nvPr>
            <p:ph type="body"/>
          </p:nvPr>
        </p:nvSpPr>
        <p:spPr>
          <a:xfrm>
            <a:off x="946150" y="4862513"/>
            <a:ext cx="5207000" cy="4605337"/>
          </a:xfrm>
          <a:ln/>
        </p:spPr>
        <p:txBody>
          <a:bodyPr wrap="square" lIns="99403" tIns="49703" rIns="99403" bIns="49703" anchor="t" anchorCtr="0"/>
          <a:p>
            <a:pPr lvl="0"/>
            <a:r>
              <a:rPr lang="en-US" altLang="zh-CN" dirty="0">
                <a:ea typeface="宋体" panose="02010600030101010101" pitchFamily="2" charset="-122"/>
              </a:rPr>
              <a:t>CC (conference call) 08.11.02: Need to check Wiki to update references.</a:t>
            </a:r>
            <a:endParaRPr lang="en-US" altLang="zh-CN" dirty="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p:nvPr>
        </p:nvSpPr>
        <p:spPr>
          <a:xfrm>
            <a:off x="709613" y="4860925"/>
            <a:ext cx="5683250" cy="4605338"/>
          </a:xfrm>
          <a:ln/>
        </p:spPr>
        <p:txBody>
          <a:bodyPr wrap="square" lIns="99403" tIns="49703" rIns="99403" bIns="49703" anchor="t" anchorCtr="0"/>
          <a:p>
            <a:pPr lvl="0"/>
            <a:r>
              <a:rPr lang="en-US" altLang="zh-CN" dirty="0">
                <a:latin typeface="Arial" panose="020B0604020202020204" pitchFamily="34" charset="0"/>
                <a:ea typeface="宋体" panose="02010600030101010101" pitchFamily="2" charset="-122"/>
              </a:rPr>
              <a:t>The Furthest Distance in the Word </a:t>
            </a:r>
            <a:br>
              <a:rPr lang="en-US" altLang="zh-CN" dirty="0">
                <a:latin typeface="Arial" panose="020B0604020202020204" pitchFamily="34" charset="0"/>
                <a:ea typeface="宋体" panose="02010600030101010101" pitchFamily="2" charset="-122"/>
              </a:rPr>
            </a:b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The furthest distance in the world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Is not between life and death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But when I stand in front of you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Yet you don’t know that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I love you </a:t>
            </a:r>
            <a:br>
              <a:rPr lang="en-US" altLang="zh-CN" dirty="0">
                <a:latin typeface="Arial" panose="020B0604020202020204" pitchFamily="34" charset="0"/>
                <a:ea typeface="宋体" panose="02010600030101010101" pitchFamily="2" charset="-122"/>
              </a:rPr>
            </a:b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The furthest distance in the world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Is not when i stand in front of you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Yet you can’t see my love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But when undoubtedly knowing the love from both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Yet cannot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Be togehter </a:t>
            </a:r>
            <a:br>
              <a:rPr lang="en-US" altLang="zh-CN" dirty="0">
                <a:latin typeface="Arial" panose="020B0604020202020204" pitchFamily="34" charset="0"/>
                <a:ea typeface="宋体" panose="02010600030101010101" pitchFamily="2" charset="-122"/>
              </a:rPr>
            </a:b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The furthest distance in the world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Is not being apart while being in love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But when plainly can not resist the yearning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Yet pretending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You have never been in my heart </a:t>
            </a:r>
            <a:br>
              <a:rPr lang="en-US" altLang="zh-CN" dirty="0">
                <a:latin typeface="Arial" panose="020B0604020202020204" pitchFamily="34" charset="0"/>
                <a:ea typeface="宋体" panose="02010600030101010101" pitchFamily="2" charset="-122"/>
              </a:rPr>
            </a:b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The furthest distance in the world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Is not struggling against the tides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But using one’s indifferent heart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To dig an uncrossable river </a:t>
            </a:r>
            <a:br>
              <a:rPr lang="en-US" altLang="zh-CN" dirty="0">
                <a:latin typeface="Arial" panose="020B0604020202020204" pitchFamily="34" charset="0"/>
                <a:ea typeface="宋体" panose="02010600030101010101" pitchFamily="2" charset="-122"/>
              </a:rPr>
            </a:br>
            <a:r>
              <a:rPr lang="en-US" altLang="zh-CN" dirty="0">
                <a:latin typeface="Arial" panose="020B0604020202020204" pitchFamily="34" charset="0"/>
                <a:ea typeface="宋体" panose="02010600030101010101" pitchFamily="2" charset="-122"/>
              </a:rPr>
              <a:t>For the one who loves you </a:t>
            </a:r>
            <a:endParaRPr lang="zh-CN" altLang="en-US" dirty="0">
              <a:latin typeface="Arial" panose="020B0604020202020204" pitchFamily="34" charset="0"/>
              <a:ea typeface="宋体" panose="02010600030101010101" pitchFamily="2" charset="-122"/>
            </a:endParaRPr>
          </a:p>
        </p:txBody>
      </p:sp>
      <p:sp>
        <p:nvSpPr>
          <p:cNvPr id="2" name="日期占位符 3"/>
          <p:cNvSpPr txBox="1">
            <a:spLocks noGrp="1" noChangeArrowheads="1"/>
          </p:cNvSpPr>
          <p:nvPr>
            <p:ph type="dt" sz="half"/>
          </p:nvPr>
        </p:nvSpPr>
        <p:spPr bwMode="auto">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403" tIns="49703" rIns="99403" bIns="49703"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fld id="{4F9C5F65-7015-4733-A327-3803954B9589}" type="datetime1">
              <a:rPr kumimoji="0" lang="zh-CN" altLang="en-US" sz="13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rPr>
            </a:fld>
            <a:endParaRPr kumimoji="0" lang="en-US" altLang="zh-CN" sz="1300" b="0" i="0" u="none" strike="noStrike" kern="1200" cap="none" spc="0" normalizeH="0" baseline="0" noProof="0" smtClean="0">
              <a:ln>
                <a:noFill/>
              </a:ln>
              <a:solidFill>
                <a:schemeClr val="tx1"/>
              </a:solidFill>
              <a:effectLst/>
              <a:uLnTx/>
              <a:uFillTx/>
              <a:latin typeface="Times New Roman" panose="02020603050405020304" pitchFamily="18" charset="0"/>
              <a:ea typeface="+mn-ea"/>
              <a:cs typeface="+mn-cs"/>
            </a:endParaRPr>
          </a:p>
        </p:txBody>
      </p:sp>
      <p:sp>
        <p:nvSpPr>
          <p:cNvPr id="117765" name="灯片编号占位符 4"/>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19811" name="Rectangle 2"/>
          <p:cNvSpPr>
            <a:spLocks noGrp="1" noRot="1" noChangeAspect="1" noTextEdit="1"/>
          </p:cNvSpPr>
          <p:nvPr>
            <p:ph type="sldImg"/>
          </p:nvPr>
        </p:nvSpPr>
        <p:spPr>
          <a:ln/>
        </p:spPr>
      </p:sp>
      <p:sp>
        <p:nvSpPr>
          <p:cNvPr id="119812"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solidFill>
                <a:schemeClr val="hlink"/>
              </a:solidFill>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21859" name="Rectangle 2"/>
          <p:cNvSpPr>
            <a:spLocks noGrp="1" noRot="1" noChangeAspect="1" noTextEdit="1"/>
          </p:cNvSpPr>
          <p:nvPr>
            <p:ph type="sldImg"/>
          </p:nvPr>
        </p:nvSpPr>
        <p:spPr>
          <a:xfrm>
            <a:off x="1003300" y="776288"/>
            <a:ext cx="5097463" cy="3822700"/>
          </a:xfrm>
          <a:ln/>
        </p:spPr>
      </p:sp>
      <p:sp>
        <p:nvSpPr>
          <p:cNvPr id="121860" name="Rectangle 3"/>
          <p:cNvSpPr>
            <a:spLocks noGrp="1"/>
          </p:cNvSpPr>
          <p:nvPr>
            <p:ph type="body"/>
          </p:nvPr>
        </p:nvSpPr>
        <p:spPr>
          <a:xfrm>
            <a:off x="944563" y="4862513"/>
            <a:ext cx="5208587" cy="4602162"/>
          </a:xfrm>
          <a:ln/>
        </p:spPr>
        <p:txBody>
          <a:bodyPr wrap="square" lIns="99403" tIns="49703" rIns="99403" bIns="49703" anchor="t" anchorCtr="0"/>
          <a:p>
            <a:pPr lvl="0"/>
            <a:endParaRPr lang="en-US" altLang="zh-CN" dirty="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23907" name="Rectangle 2"/>
          <p:cNvSpPr>
            <a:spLocks noGrp="1" noRot="1" noChangeAspect="1" noTextEdit="1"/>
          </p:cNvSpPr>
          <p:nvPr>
            <p:ph type="sldImg"/>
          </p:nvPr>
        </p:nvSpPr>
        <p:spPr>
          <a:ln/>
        </p:spPr>
      </p:sp>
      <p:sp>
        <p:nvSpPr>
          <p:cNvPr id="123908" name="Rectangle 3"/>
          <p:cNvSpPr>
            <a:spLocks noGrp="1"/>
          </p:cNvSpPr>
          <p:nvPr>
            <p:ph type="body"/>
          </p:nvPr>
        </p:nvSpPr>
        <p:spPr>
          <a:xfrm>
            <a:off x="946150" y="4862513"/>
            <a:ext cx="5207000" cy="4605337"/>
          </a:xfrm>
          <a:ln/>
        </p:spPr>
        <p:txBody>
          <a:bodyPr wrap="square" lIns="99403" tIns="49703" rIns="99403" bIns="49703" anchor="t" anchorCtr="0"/>
          <a:p>
            <a:pPr lvl="0"/>
            <a:endParaRPr lang="en-US" altLang="zh-CN" dirty="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25955" name="Rectangle 2"/>
          <p:cNvSpPr>
            <a:spLocks noGrp="1" noRot="1" noChangeAspect="1" noTextEdit="1"/>
          </p:cNvSpPr>
          <p:nvPr>
            <p:ph type="sldImg"/>
          </p:nvPr>
        </p:nvSpPr>
        <p:spPr>
          <a:ln/>
        </p:spPr>
      </p:sp>
      <p:sp>
        <p:nvSpPr>
          <p:cNvPr id="125956"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28003" name="Rectangle 2"/>
          <p:cNvSpPr>
            <a:spLocks noGrp="1" noRot="1" noChangeAspect="1" noTextEdit="1"/>
          </p:cNvSpPr>
          <p:nvPr>
            <p:ph type="sldImg"/>
          </p:nvPr>
        </p:nvSpPr>
        <p:spPr>
          <a:ln/>
        </p:spPr>
      </p:sp>
      <p:sp>
        <p:nvSpPr>
          <p:cNvPr id="128004" name="Rectangle 3"/>
          <p:cNvSpPr>
            <a:spLocks noGrp="1"/>
          </p:cNvSpPr>
          <p:nvPr>
            <p:ph type="body"/>
          </p:nvPr>
        </p:nvSpPr>
        <p:spPr>
          <a:xfrm>
            <a:off x="946150" y="4862513"/>
            <a:ext cx="5207000" cy="4605337"/>
          </a:xfrm>
          <a:ln/>
        </p:spPr>
        <p:txBody>
          <a:bodyPr wrap="square" lIns="99403" tIns="49703" rIns="99403" bIns="49703" anchor="t" anchorCtr="0"/>
          <a:p>
            <a:pPr lvl="0"/>
            <a:endParaRPr lang="en-US" altLang="zh-CN"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
        <p:nvSpPr>
          <p:cNvPr id="17412" name="Slide Number Placeholder 3"/>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30051" name="Rectangle 2"/>
          <p:cNvSpPr>
            <a:spLocks noGrp="1" noRot="1" noChangeAspect="1" noTextEdit="1"/>
          </p:cNvSpPr>
          <p:nvPr>
            <p:ph type="sldImg"/>
          </p:nvPr>
        </p:nvSpPr>
        <p:spPr>
          <a:ln/>
        </p:spPr>
      </p:sp>
      <p:sp>
        <p:nvSpPr>
          <p:cNvPr id="130052"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32099" name="Rectangle 2"/>
          <p:cNvSpPr>
            <a:spLocks noGrp="1" noRot="1" noChangeAspect="1" noTextEdit="1"/>
          </p:cNvSpPr>
          <p:nvPr>
            <p:ph type="sldImg"/>
          </p:nvPr>
        </p:nvSpPr>
        <p:spPr>
          <a:ln/>
        </p:spPr>
      </p:sp>
      <p:sp>
        <p:nvSpPr>
          <p:cNvPr id="132100"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34147" name="Rectangle 2"/>
          <p:cNvSpPr>
            <a:spLocks noGrp="1" noRot="1" noChangeAspect="1" noTextEdit="1"/>
          </p:cNvSpPr>
          <p:nvPr>
            <p:ph type="sldImg"/>
          </p:nvPr>
        </p:nvSpPr>
        <p:spPr>
          <a:ln/>
        </p:spPr>
      </p:sp>
      <p:sp>
        <p:nvSpPr>
          <p:cNvPr id="134148" name="Rectangle 3"/>
          <p:cNvSpPr>
            <a:spLocks noGrp="1"/>
          </p:cNvSpPr>
          <p:nvPr>
            <p:ph type="body"/>
          </p:nvPr>
        </p:nvSpPr>
        <p:spPr>
          <a:xfrm>
            <a:off x="946150" y="4862513"/>
            <a:ext cx="5207000" cy="4605337"/>
          </a:xfrm>
          <a:ln/>
        </p:spPr>
        <p:txBody>
          <a:bodyPr wrap="square" lIns="99403" tIns="49703" rIns="99403" bIns="49703" anchor="t" anchorCtr="0"/>
          <a:p>
            <a:pPr lvl="0"/>
            <a:r>
              <a:rPr lang="zh-CN" altLang="en-US" dirty="0">
                <a:ea typeface="宋体" panose="02010600030101010101" pitchFamily="2" charset="-122"/>
              </a:rPr>
              <a:t> </a:t>
            </a:r>
            <a:endParaRPr lang="zh-CN" altLang="en-US" dirty="0">
              <a:ea typeface="宋体" panose="02010600030101010101" pitchFamily="2" charset="-122"/>
            </a:endParaRPr>
          </a:p>
          <a:p>
            <a:pPr lvl="0"/>
            <a:endParaRPr lang="zh-CN" altLang="en-US" dirty="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36195" name="Rectangle 2"/>
          <p:cNvSpPr>
            <a:spLocks noGrp="1" noRot="1" noChangeAspect="1" noTextEdit="1"/>
          </p:cNvSpPr>
          <p:nvPr>
            <p:ph type="sldImg"/>
          </p:nvPr>
        </p:nvSpPr>
        <p:spPr>
          <a:xfrm>
            <a:off x="1003300" y="776288"/>
            <a:ext cx="5097463" cy="3822700"/>
          </a:xfrm>
          <a:ln/>
        </p:spPr>
      </p:sp>
      <p:sp>
        <p:nvSpPr>
          <p:cNvPr id="136196" name="Rectangle 3"/>
          <p:cNvSpPr>
            <a:spLocks noGrp="1"/>
          </p:cNvSpPr>
          <p:nvPr>
            <p:ph type="body"/>
          </p:nvPr>
        </p:nvSpPr>
        <p:spPr>
          <a:xfrm>
            <a:off x="944563" y="4862513"/>
            <a:ext cx="5208587" cy="4602162"/>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38243" name="Rectangle 2"/>
          <p:cNvSpPr>
            <a:spLocks noGrp="1" noRot="1" noChangeAspect="1" noTextEdit="1"/>
          </p:cNvSpPr>
          <p:nvPr>
            <p:ph type="sldImg"/>
          </p:nvPr>
        </p:nvSpPr>
        <p:spPr>
          <a:ln/>
        </p:spPr>
      </p:sp>
      <p:sp>
        <p:nvSpPr>
          <p:cNvPr id="138244"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40291" name="Rectangle 2"/>
          <p:cNvSpPr>
            <a:spLocks noGrp="1" noRot="1" noChangeAspect="1" noTextEdit="1"/>
          </p:cNvSpPr>
          <p:nvPr>
            <p:ph type="sldImg"/>
          </p:nvPr>
        </p:nvSpPr>
        <p:spPr>
          <a:ln/>
        </p:spPr>
      </p:sp>
      <p:sp>
        <p:nvSpPr>
          <p:cNvPr id="140292"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42339" name="Rectangle 2"/>
          <p:cNvSpPr>
            <a:spLocks noGrp="1" noRot="1" noChangeAspect="1" noTextEdit="1"/>
          </p:cNvSpPr>
          <p:nvPr>
            <p:ph type="sldImg"/>
          </p:nvPr>
        </p:nvSpPr>
        <p:spPr>
          <a:ln/>
        </p:spPr>
      </p:sp>
      <p:sp>
        <p:nvSpPr>
          <p:cNvPr id="142340" name="Rectangle 3"/>
          <p:cNvSpPr>
            <a:spLocks noGrp="1"/>
          </p:cNvSpPr>
          <p:nvPr>
            <p:ph type="body"/>
          </p:nvPr>
        </p:nvSpPr>
        <p:spPr>
          <a:xfrm>
            <a:off x="946150" y="4862513"/>
            <a:ext cx="5207000" cy="4605337"/>
          </a:xfrm>
          <a:ln/>
        </p:spPr>
        <p:txBody>
          <a:bodyPr wrap="square" lIns="99403" tIns="49703" rIns="99403" bIns="49703" anchor="t" anchorCtr="0"/>
          <a:p>
            <a:pPr lvl="0"/>
            <a:endParaRPr lang="en-US" altLang="zh-CN" dirty="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44387" name="Rectangle 2"/>
          <p:cNvSpPr>
            <a:spLocks noGrp="1" noRot="1" noChangeAspect="1" noTextEdit="1"/>
          </p:cNvSpPr>
          <p:nvPr>
            <p:ph type="sldImg"/>
          </p:nvPr>
        </p:nvSpPr>
        <p:spPr>
          <a:ln/>
        </p:spPr>
      </p:sp>
      <p:sp>
        <p:nvSpPr>
          <p:cNvPr id="144388" name="Rectangle 3"/>
          <p:cNvSpPr>
            <a:spLocks noGrp="1"/>
          </p:cNvSpPr>
          <p:nvPr>
            <p:ph type="body"/>
          </p:nvPr>
        </p:nvSpPr>
        <p:spPr>
          <a:xfrm>
            <a:off x="946150" y="4862513"/>
            <a:ext cx="5207000" cy="4605337"/>
          </a:xfrm>
          <a:ln/>
        </p:spPr>
        <p:txBody>
          <a:bodyPr wrap="square" lIns="99403" tIns="49703" rIns="99403" bIns="49703" anchor="t" anchorCtr="0"/>
          <a:p>
            <a:pPr lvl="0"/>
            <a:endParaRPr lang="en-US" altLang="zh-CN" dirty="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46435" name="Rectangle 2"/>
          <p:cNvSpPr>
            <a:spLocks noGrp="1" noRot="1" noChangeAspect="1" noTextEdit="1"/>
          </p:cNvSpPr>
          <p:nvPr>
            <p:ph type="sldImg"/>
          </p:nvPr>
        </p:nvSpPr>
        <p:spPr>
          <a:ln/>
        </p:spPr>
      </p:sp>
      <p:sp>
        <p:nvSpPr>
          <p:cNvPr id="146436" name="Rectangle 3"/>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solidFill>
                <a:schemeClr val="hlink"/>
              </a:solidFill>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48483" name="Rectangle 2"/>
          <p:cNvSpPr>
            <a:spLocks noGrp="1" noRot="1" noChangeAspect="1" noTextEdit="1"/>
          </p:cNvSpPr>
          <p:nvPr>
            <p:ph type="sldImg"/>
          </p:nvPr>
        </p:nvSpPr>
        <p:spPr>
          <a:ln/>
        </p:spPr>
      </p:sp>
      <p:sp>
        <p:nvSpPr>
          <p:cNvPr id="148484" name="Rectangle 3"/>
          <p:cNvSpPr>
            <a:spLocks noGrp="1"/>
          </p:cNvSpPr>
          <p:nvPr>
            <p:ph type="body"/>
          </p:nvPr>
        </p:nvSpPr>
        <p:spPr>
          <a:xfrm>
            <a:off x="946150" y="4862513"/>
            <a:ext cx="5207000" cy="4605337"/>
          </a:xfrm>
          <a:ln/>
        </p:spPr>
        <p:txBody>
          <a:bodyPr wrap="square" lIns="99403" tIns="49703" rIns="99403" bIns="49703" anchor="t" anchorCtr="0"/>
          <a:p>
            <a:pPr lvl="0"/>
            <a:endParaRPr lang="en-US" altLang="zh-CN"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p:nvPr>
        </p:nvSpPr>
        <p:spPr>
          <a:xfrm>
            <a:off x="946150" y="4862513"/>
            <a:ext cx="5207000" cy="4605337"/>
          </a:xfrm>
          <a:ln/>
        </p:spPr>
        <p:txBody>
          <a:bodyPr wrap="square" lIns="99403" tIns="49703" rIns="99403" bIns="49703" anchor="t" anchorCtr="0"/>
          <a:p>
            <a:pPr lvl="0"/>
            <a:endParaRPr lang="zh-CN" altLang="en-US" dirty="0">
              <a:ea typeface="宋体" panose="02010600030101010101" pitchFamily="2" charset="-122"/>
            </a:endParaRPr>
          </a:p>
        </p:txBody>
      </p:sp>
      <p:sp>
        <p:nvSpPr>
          <p:cNvPr id="19460" name="Slide Number Placeholder 3"/>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150531" name="Rectangle 2"/>
          <p:cNvSpPr>
            <a:spLocks noGrp="1" noRot="1" noChangeAspect="1" noTextEdit="1"/>
          </p:cNvSpPr>
          <p:nvPr>
            <p:ph type="sldImg"/>
          </p:nvPr>
        </p:nvSpPr>
        <p:spPr>
          <a:ln/>
        </p:spPr>
      </p:sp>
      <p:sp>
        <p:nvSpPr>
          <p:cNvPr id="150532" name="Rectangle 3"/>
          <p:cNvSpPr>
            <a:spLocks noGrp="1"/>
          </p:cNvSpPr>
          <p:nvPr>
            <p:ph type="body"/>
          </p:nvPr>
        </p:nvSpPr>
        <p:spPr>
          <a:xfrm>
            <a:off x="946150" y="4862513"/>
            <a:ext cx="5207000" cy="4605337"/>
          </a:xfrm>
          <a:ln/>
        </p:spPr>
        <p:txBody>
          <a:bodyPr wrap="square" lIns="99403" tIns="49703" rIns="99403" bIns="49703" anchor="t" anchorCtr="0"/>
          <a:p>
            <a:pPr lvl="0"/>
            <a:endParaRPr lang="en-US" altLang="zh-CN"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21507" name="Rectangle 2"/>
          <p:cNvSpPr>
            <a:spLocks noGrp="1" noRot="1" noChangeAspect="1" noTextEdit="1"/>
          </p:cNvSpPr>
          <p:nvPr>
            <p:ph type="sldImg"/>
          </p:nvPr>
        </p:nvSpPr>
        <p:spPr>
          <a:xfrm>
            <a:off x="993775" y="768350"/>
            <a:ext cx="5116513" cy="3836988"/>
          </a:xfrm>
          <a:ln/>
        </p:spPr>
      </p:sp>
      <p:sp>
        <p:nvSpPr>
          <p:cNvPr id="21508" name="Rectangle 3"/>
          <p:cNvSpPr>
            <a:spLocks noGrp="1"/>
          </p:cNvSpPr>
          <p:nvPr>
            <p:ph type="body"/>
          </p:nvPr>
        </p:nvSpPr>
        <p:spPr>
          <a:xfrm>
            <a:off x="946150" y="4860925"/>
            <a:ext cx="5207000" cy="4605338"/>
          </a:xfrm>
          <a:ln/>
        </p:spPr>
        <p:txBody>
          <a:bodyPr wrap="square" lIns="96819" tIns="48408" rIns="96819" bIns="48408" anchor="t" anchorCtr="0"/>
          <a:p>
            <a:pPr lvl="0"/>
            <a:endParaRPr lang="zh-CN" altLang="en-US"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23555" name="Rectangle 2"/>
          <p:cNvSpPr>
            <a:spLocks noGrp="1" noRot="1" noChangeAspect="1" noTextEdit="1"/>
          </p:cNvSpPr>
          <p:nvPr>
            <p:ph type="sldImg"/>
          </p:nvPr>
        </p:nvSpPr>
        <p:spPr>
          <a:xfrm>
            <a:off x="993775" y="768350"/>
            <a:ext cx="5116513" cy="3836988"/>
          </a:xfrm>
          <a:ln/>
        </p:spPr>
      </p:sp>
      <p:sp>
        <p:nvSpPr>
          <p:cNvPr id="23556" name="Rectangle 3"/>
          <p:cNvSpPr>
            <a:spLocks noGrp="1"/>
          </p:cNvSpPr>
          <p:nvPr>
            <p:ph type="body"/>
          </p:nvPr>
        </p:nvSpPr>
        <p:spPr>
          <a:xfrm>
            <a:off x="946150" y="4860925"/>
            <a:ext cx="5207000" cy="4605338"/>
          </a:xfrm>
          <a:ln/>
        </p:spPr>
        <p:txBody>
          <a:bodyPr wrap="square" lIns="96819" tIns="48408" rIns="96819" bIns="48408" anchor="t" anchorCtr="0"/>
          <a:p>
            <a:pPr lvl="0"/>
            <a:endParaRPr lang="zh-CN" altLang="en-US"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7"/>
          <p:cNvSpPr txBox="1">
            <a:spLocks noGrp="1"/>
          </p:cNvSpPr>
          <p:nvPr>
            <p:ph type="sldNum" sz="quarter"/>
          </p:nvPr>
        </p:nvSpPr>
        <p:spPr>
          <a:xfrm>
            <a:off x="4022725" y="9723438"/>
            <a:ext cx="3076575" cy="511175"/>
          </a:xfrm>
          <a:prstGeom prst="rect">
            <a:avLst/>
          </a:prstGeom>
          <a:noFill/>
          <a:ln w="9525">
            <a:noFill/>
          </a:ln>
        </p:spPr>
        <p:txBody>
          <a:bodyPr lIns="99403" tIns="49703" rIns="99403" bIns="49703" anchor="b" anchorCtr="0"/>
          <a:p>
            <a:pPr lvl="0" algn="r" defTabSz="993775"/>
            <a:fld id="{9A0DB2DC-4C9A-4742-B13C-FB6460FD3503}" type="slidenum">
              <a:rPr lang="zh-CN" altLang="en-US" sz="1300" dirty="0">
                <a:latin typeface="Times New Roman" panose="02020603050405020304" pitchFamily="18" charset="0"/>
              </a:rPr>
            </a:fld>
            <a:endParaRPr lang="zh-CN" altLang="en-US" sz="1300" dirty="0">
              <a:latin typeface="Times New Roman" panose="02020603050405020304" pitchFamily="18" charset="0"/>
            </a:endParaRPr>
          </a:p>
        </p:txBody>
      </p:sp>
      <p:sp>
        <p:nvSpPr>
          <p:cNvPr id="25603" name="Rectangle 2"/>
          <p:cNvSpPr>
            <a:spLocks noGrp="1" noRot="1" noChangeAspect="1" noTextEdit="1"/>
          </p:cNvSpPr>
          <p:nvPr>
            <p:ph type="sldImg"/>
          </p:nvPr>
        </p:nvSpPr>
        <p:spPr>
          <a:xfrm>
            <a:off x="993775" y="768350"/>
            <a:ext cx="5116513" cy="3836988"/>
          </a:xfrm>
          <a:ln/>
        </p:spPr>
      </p:sp>
      <p:sp>
        <p:nvSpPr>
          <p:cNvPr id="25604" name="Rectangle 3"/>
          <p:cNvSpPr>
            <a:spLocks noGrp="1"/>
          </p:cNvSpPr>
          <p:nvPr>
            <p:ph type="body"/>
          </p:nvPr>
        </p:nvSpPr>
        <p:spPr>
          <a:xfrm>
            <a:off x="946150" y="4860925"/>
            <a:ext cx="5207000" cy="4605338"/>
          </a:xfrm>
          <a:ln/>
        </p:spPr>
        <p:txBody>
          <a:bodyPr wrap="square" lIns="96819" tIns="48408" rIns="96819" bIns="48408" anchor="t" anchorCtr="0"/>
          <a:p>
            <a:pPr lvl="0"/>
            <a:endParaRPr lang="zh-CN" altLang="en-US" dirty="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grpSp>
        <p:nvGrpSpPr>
          <p:cNvPr id="3074" name="Group 2"/>
          <p:cNvGrpSpPr/>
          <p:nvPr/>
        </p:nvGrpSpPr>
        <p:grpSpPr>
          <a:xfrm>
            <a:off x="0" y="2438400"/>
            <a:ext cx="9009063" cy="1052513"/>
            <a:chOff x="0" y="1536"/>
            <a:chExt cx="5675" cy="663"/>
          </a:xfrm>
        </p:grpSpPr>
        <p:grpSp>
          <p:nvGrpSpPr>
            <p:cNvPr id="3080" name="Group 3"/>
            <p:cNvGrpSpPr/>
            <p:nvPr/>
          </p:nvGrpSpPr>
          <p:grpSpPr>
            <a:xfrm>
              <a:off x="185" y="1604"/>
              <a:ext cx="449" cy="299"/>
              <a:chOff x="720" y="336"/>
              <a:chExt cx="624" cy="432"/>
            </a:xfrm>
          </p:grpSpPr>
          <p:sp>
            <p:nvSpPr>
              <p:cNvPr id="14"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3081" name="Group 6"/>
            <p:cNvGrpSpPr/>
            <p:nvPr/>
          </p:nvGrpSpPr>
          <p:grpSpPr>
            <a:xfrm>
              <a:off x="263" y="1870"/>
              <a:ext cx="466" cy="299"/>
              <a:chOff x="912" y="2640"/>
              <a:chExt cx="672" cy="432"/>
            </a:xfrm>
          </p:grpSpPr>
          <p:sp>
            <p:nvSpPr>
              <p:cNvPr id="12"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3"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929804" name="Rectangle 12"/>
          <p:cNvSpPr>
            <a:spLocks noGrp="1" noChangeArrowheads="1"/>
          </p:cNvSpPr>
          <p:nvPr>
            <p:ph type="ctrTitle"/>
          </p:nvPr>
        </p:nvSpPr>
        <p:spPr>
          <a:xfrm>
            <a:off x="990600" y="1828800"/>
            <a:ext cx="7772400" cy="1143000"/>
          </a:xfrm>
        </p:spPr>
        <p:txBody>
          <a:bodyPr/>
          <a:lstStyle>
            <a:lvl1pPr>
              <a:defRPr sz="4400"/>
            </a:lvl1pPr>
          </a:lstStyle>
          <a:p>
            <a:r>
              <a:rPr lang="en-US" noProof="1"/>
              <a:t>Click to edit Master title style</a:t>
            </a:r>
            <a:endParaRPr lang="en-US" noProof="1"/>
          </a:p>
        </p:txBody>
      </p:sp>
      <p:sp>
        <p:nvSpPr>
          <p:cNvPr id="92980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en-US" noProof="1"/>
              <a:t>Click to edit Master subtitle style</a:t>
            </a:r>
            <a:endParaRPr lang="en-US" noProof="1"/>
          </a:p>
        </p:txBody>
      </p:sp>
      <p:sp>
        <p:nvSpPr>
          <p:cNvPr id="16"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eaLnBrk="1" hangingPunct="1">
              <a:defRPr sz="1400">
                <a:solidFill>
                  <a:schemeClr val="bg2"/>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FDAD8A4-E1EA-448C-9DBC-E60AFA23BEE2}" type="datetime1">
              <a:rPr kumimoji="0" lang="zh-CN" altLang="en-US"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7"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lgn="ctr" eaLnBrk="1" hangingPunct="1">
              <a:defRPr sz="1400">
                <a:solidFill>
                  <a:schemeClr val="bg2"/>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rPr>
              <a:t>Data Mining: Concepts and Techniques</a:t>
            </a: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8"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lstStyle>
            <a:lvl1pPr>
              <a:defRPr sz="1400">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81E4994-0BFA-4122-BB4F-76F52A5ADF9D}" type="slidenum">
              <a:rPr kumimoji="0" lang="zh-CN" altLang="en-US"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Vertical Text Placeholder 2"/>
          <p:cNvSpPr>
            <a:spLocks noGrp="1"/>
          </p:cNvSpPr>
          <p:nvPr>
            <p:ph type="body" orient="vert" idx="1"/>
          </p:nvPr>
        </p:nvSpPr>
        <p:spPr/>
        <p:txBody>
          <a:bodyPr vert="eaVert"/>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2190750" cy="6172200"/>
          </a:xfrm>
        </p:spPr>
        <p:txBody>
          <a:bodyPr vert="eaVert"/>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152400" y="304800"/>
            <a:ext cx="6419850" cy="6172200"/>
          </a:xfrm>
        </p:spPr>
        <p:txBody>
          <a:bodyPr vert="eaVert"/>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noProof="1" smtClean="0"/>
              <a:t>Click to edit Master title style</a:t>
            </a:r>
            <a:endParaRPr lang="en-US" noProof="1"/>
          </a:p>
        </p:txBody>
      </p:sp>
      <p:sp>
        <p:nvSpPr>
          <p:cNvPr id="3" name="Text Placeholder 2"/>
          <p:cNvSpPr>
            <a:spLocks noGrp="1"/>
          </p:cNvSpPr>
          <p:nvPr>
            <p:ph type="body" sz="half" idx="1"/>
          </p:nvPr>
        </p:nvSpPr>
        <p:spPr>
          <a:xfrm>
            <a:off x="304800" y="1295400"/>
            <a:ext cx="4114800" cy="5181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ontent Placeholder 3"/>
          <p:cNvSpPr>
            <a:spLocks noGrp="1"/>
          </p:cNvSpPr>
          <p:nvPr>
            <p:ph sz="quarter" idx="2"/>
          </p:nvPr>
        </p:nvSpPr>
        <p:spPr>
          <a:xfrm>
            <a:off x="4572000" y="1295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Content Placeholder 4"/>
          <p:cNvSpPr>
            <a:spLocks noGrp="1"/>
          </p:cNvSpPr>
          <p:nvPr>
            <p:ph sz="quarter" idx="3"/>
          </p:nvPr>
        </p:nvSpPr>
        <p:spPr>
          <a:xfrm>
            <a:off x="4572000" y="3962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noProof="1" smtClean="0"/>
              <a:t>Click to edit Master title style</a:t>
            </a:r>
            <a:endParaRPr lang="en-US" noProof="1"/>
          </a:p>
        </p:txBody>
      </p:sp>
      <p:sp>
        <p:nvSpPr>
          <p:cNvPr id="3" name="Text Placeholder 2"/>
          <p:cNvSpPr>
            <a:spLocks noGrp="1"/>
          </p:cNvSpPr>
          <p:nvPr>
            <p:ph type="body" sz="half" idx="1"/>
          </p:nvPr>
        </p:nvSpPr>
        <p:spPr>
          <a:xfrm>
            <a:off x="304800" y="1295400"/>
            <a:ext cx="4114800" cy="5181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ontent Placeholder 3"/>
          <p:cNvSpPr>
            <a:spLocks noGrp="1"/>
          </p:cNvSpPr>
          <p:nvPr>
            <p:ph sz="half" idx="2"/>
          </p:nvPr>
        </p:nvSpPr>
        <p:spPr>
          <a:xfrm>
            <a:off x="4572000" y="1295400"/>
            <a:ext cx="4114800" cy="5181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noProof="1" smtClean="0"/>
              <a:t>Click to edit Master title style</a:t>
            </a:r>
            <a:endParaRPr lang="en-US" noProof="1"/>
          </a:p>
        </p:txBody>
      </p:sp>
      <p:sp>
        <p:nvSpPr>
          <p:cNvPr id="3" name="Text Placeholder 2"/>
          <p:cNvSpPr>
            <a:spLocks noGrp="1"/>
          </p:cNvSpPr>
          <p:nvPr>
            <p:ph type="body" sz="half" idx="1"/>
          </p:nvPr>
        </p:nvSpPr>
        <p:spPr>
          <a:xfrm>
            <a:off x="304800" y="1295400"/>
            <a:ext cx="4114800" cy="5181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hart Placeholder 3"/>
          <p:cNvSpPr>
            <a:spLocks noGrp="1"/>
          </p:cNvSpPr>
          <p:nvPr>
            <p:ph type="chart" sz="half" idx="2"/>
          </p:nvPr>
        </p:nvSpPr>
        <p:spPr>
          <a:xfrm>
            <a:off x="4572000" y="1295400"/>
            <a:ext cx="4114800" cy="51816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en-US" sz="2800" b="0" i="0" u="none" strike="noStrike" kern="0" cap="none" spc="0" normalizeH="0" baseline="0" noProof="0" smtClean="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304800"/>
            <a:ext cx="8763000" cy="609600"/>
          </a:xfrm>
        </p:spPr>
        <p:txBody>
          <a:bodyPr/>
          <a:lstStyle/>
          <a:p>
            <a:r>
              <a:rPr lang="en-US" noProof="1" smtClean="0"/>
              <a:t>Click to edit Master title style</a:t>
            </a:r>
            <a:endParaRPr lang="en-US" noProof="1"/>
          </a:p>
        </p:txBody>
      </p:sp>
      <p:sp>
        <p:nvSpPr>
          <p:cNvPr id="3" name="Content Placeholder 2"/>
          <p:cNvSpPr>
            <a:spLocks noGrp="1"/>
          </p:cNvSpPr>
          <p:nvPr>
            <p:ph sz="quarter" idx="1"/>
          </p:nvPr>
        </p:nvSpPr>
        <p:spPr>
          <a:xfrm>
            <a:off x="304800" y="1295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ontent Placeholder 3"/>
          <p:cNvSpPr>
            <a:spLocks noGrp="1"/>
          </p:cNvSpPr>
          <p:nvPr>
            <p:ph sz="quarter" idx="2"/>
          </p:nvPr>
        </p:nvSpPr>
        <p:spPr>
          <a:xfrm>
            <a:off x="4572000" y="1295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Content Placeholder 4"/>
          <p:cNvSpPr>
            <a:spLocks noGrp="1"/>
          </p:cNvSpPr>
          <p:nvPr>
            <p:ph sz="quarter" idx="3"/>
          </p:nvPr>
        </p:nvSpPr>
        <p:spPr>
          <a:xfrm>
            <a:off x="304800" y="3962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6" name="Content Placeholder 5"/>
          <p:cNvSpPr>
            <a:spLocks noGrp="1"/>
          </p:cNvSpPr>
          <p:nvPr>
            <p:ph sz="quarter" idx="4"/>
          </p:nvPr>
        </p:nvSpPr>
        <p:spPr>
          <a:xfrm>
            <a:off x="4572000" y="3962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grpSp>
        <p:nvGrpSpPr>
          <p:cNvPr id="4098" name="Group 2"/>
          <p:cNvGrpSpPr/>
          <p:nvPr/>
        </p:nvGrpSpPr>
        <p:grpSpPr>
          <a:xfrm>
            <a:off x="0" y="2438400"/>
            <a:ext cx="9009063" cy="1052513"/>
            <a:chOff x="0" y="1536"/>
            <a:chExt cx="5675" cy="663"/>
          </a:xfrm>
        </p:grpSpPr>
        <p:grpSp>
          <p:nvGrpSpPr>
            <p:cNvPr id="4104" name="Group 3"/>
            <p:cNvGrpSpPr/>
            <p:nvPr/>
          </p:nvGrpSpPr>
          <p:grpSpPr>
            <a:xfrm>
              <a:off x="185" y="1604"/>
              <a:ext cx="449" cy="299"/>
              <a:chOff x="720" y="336"/>
              <a:chExt cx="624" cy="432"/>
            </a:xfrm>
          </p:grpSpPr>
          <p:sp>
            <p:nvSpPr>
              <p:cNvPr id="14"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4105" name="Group 6"/>
            <p:cNvGrpSpPr/>
            <p:nvPr/>
          </p:nvGrpSpPr>
          <p:grpSpPr>
            <a:xfrm>
              <a:off x="263" y="1870"/>
              <a:ext cx="466" cy="299"/>
              <a:chOff x="912" y="2640"/>
              <a:chExt cx="672" cy="432"/>
            </a:xfrm>
          </p:grpSpPr>
          <p:sp>
            <p:nvSpPr>
              <p:cNvPr id="12"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3"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929804" name="Rectangle 12"/>
          <p:cNvSpPr>
            <a:spLocks noGrp="1" noChangeArrowheads="1"/>
          </p:cNvSpPr>
          <p:nvPr>
            <p:ph type="ctrTitle"/>
          </p:nvPr>
        </p:nvSpPr>
        <p:spPr>
          <a:xfrm>
            <a:off x="990600" y="1828800"/>
            <a:ext cx="7772400" cy="1143000"/>
          </a:xfrm>
        </p:spPr>
        <p:txBody>
          <a:bodyPr/>
          <a:lstStyle>
            <a:lvl1pPr>
              <a:defRPr sz="4400"/>
            </a:lvl1pPr>
          </a:lstStyle>
          <a:p>
            <a:r>
              <a:rPr lang="en-US" noProof="1"/>
              <a:t>Click to edit Master title style</a:t>
            </a:r>
            <a:endParaRPr lang="en-US" noProof="1"/>
          </a:p>
        </p:txBody>
      </p:sp>
      <p:sp>
        <p:nvSpPr>
          <p:cNvPr id="92980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en-US" noProof="1"/>
              <a:t>Click to edit Master subtitle style</a:t>
            </a:r>
            <a:endParaRPr lang="en-US" noProof="1"/>
          </a:p>
        </p:txBody>
      </p:sp>
      <p:sp>
        <p:nvSpPr>
          <p:cNvPr id="16"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eaLnBrk="1" hangingPunct="1">
              <a:defRPr sz="1400">
                <a:solidFill>
                  <a:schemeClr val="bg2"/>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FDAD8A4-E1EA-448C-9DBC-E60AFA23BEE2}" type="datetime1">
              <a:rPr kumimoji="0" lang="zh-CN" altLang="en-US"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7"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lgn="ctr" eaLnBrk="1" hangingPunct="1">
              <a:defRPr sz="1400">
                <a:solidFill>
                  <a:schemeClr val="bg2"/>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rPr>
              <a:t>Data Mining: Concepts and Techniques</a:t>
            </a: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8"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lstStyle>
            <a:lvl1pPr>
              <a:defRPr sz="1400">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30D3C2C-8860-4B6F-A107-D494FFB1950D}" type="slidenum">
              <a:rPr kumimoji="0" lang="zh-CN" altLang="en-US"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Content Placeholder 2"/>
          <p:cNvSpPr>
            <a:spLocks noGrp="1"/>
          </p:cNvSpPr>
          <p:nvPr>
            <p:ph idx="1"/>
          </p:nvPr>
        </p:nvSpPr>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smtClean="0"/>
              <a:t>Click to edit Master text styles</a:t>
            </a:r>
            <a:endParaRPr 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Content Placeholder 2"/>
          <p:cNvSpPr>
            <a:spLocks noGrp="1"/>
          </p:cNvSpPr>
          <p:nvPr>
            <p:ph sz="half" idx="1"/>
          </p:nvPr>
        </p:nvSpPr>
        <p:spPr>
          <a:xfrm>
            <a:off x="3048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ontent Placeholder 3"/>
          <p:cNvSpPr>
            <a:spLocks noGrp="1"/>
          </p:cNvSpPr>
          <p:nvPr>
            <p:ph sz="half" idx="2"/>
          </p:nvPr>
        </p:nvSpPr>
        <p:spPr>
          <a:xfrm>
            <a:off x="45720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Content Placeholder 2"/>
          <p:cNvSpPr>
            <a:spLocks noGrp="1"/>
          </p:cNvSpPr>
          <p:nvPr>
            <p:ph idx="1"/>
          </p:nvPr>
        </p:nvSpPr>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noProof="1" smtClean="0"/>
              <a:t>Click to edit Master title style</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noProof="1" smtClean="0"/>
              <a:t>Click to edit Master title style</a:t>
            </a:r>
            <a:endParaRPr lang="en-US"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Vertical Text Placeholder 2"/>
          <p:cNvSpPr>
            <a:spLocks noGrp="1"/>
          </p:cNvSpPr>
          <p:nvPr>
            <p:ph type="body" orient="vert" idx="1"/>
          </p:nvPr>
        </p:nvSpPr>
        <p:spPr/>
        <p:txBody>
          <a:bodyPr vert="eaVert"/>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2190750" cy="6172200"/>
          </a:xfrm>
        </p:spPr>
        <p:txBody>
          <a:bodyPr vert="eaVert"/>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152400" y="304800"/>
            <a:ext cx="6419850" cy="6172200"/>
          </a:xfrm>
        </p:spPr>
        <p:txBody>
          <a:bodyPr vert="eaVert"/>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noProof="1" smtClean="0"/>
              <a:t>Click to edit Master title style</a:t>
            </a:r>
            <a:endParaRPr lang="en-US" noProof="1"/>
          </a:p>
        </p:txBody>
      </p:sp>
      <p:sp>
        <p:nvSpPr>
          <p:cNvPr id="3" name="Text Placeholder 2"/>
          <p:cNvSpPr>
            <a:spLocks noGrp="1"/>
          </p:cNvSpPr>
          <p:nvPr>
            <p:ph type="body" sz="half" idx="1"/>
          </p:nvPr>
        </p:nvSpPr>
        <p:spPr>
          <a:xfrm>
            <a:off x="304800" y="1295400"/>
            <a:ext cx="4114800" cy="5181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ontent Placeholder 3"/>
          <p:cNvSpPr>
            <a:spLocks noGrp="1"/>
          </p:cNvSpPr>
          <p:nvPr>
            <p:ph sz="quarter" idx="2"/>
          </p:nvPr>
        </p:nvSpPr>
        <p:spPr>
          <a:xfrm>
            <a:off x="4572000" y="1295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Content Placeholder 4"/>
          <p:cNvSpPr>
            <a:spLocks noGrp="1"/>
          </p:cNvSpPr>
          <p:nvPr>
            <p:ph sz="quarter" idx="3"/>
          </p:nvPr>
        </p:nvSpPr>
        <p:spPr>
          <a:xfrm>
            <a:off x="4572000" y="3962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6" name="灯片编号占位符 5"/>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noProof="1" smtClean="0"/>
              <a:t>Click to edit Master title style</a:t>
            </a:r>
            <a:endParaRPr lang="en-US" noProof="1"/>
          </a:p>
        </p:txBody>
      </p:sp>
      <p:sp>
        <p:nvSpPr>
          <p:cNvPr id="3" name="Text Placeholder 2"/>
          <p:cNvSpPr>
            <a:spLocks noGrp="1"/>
          </p:cNvSpPr>
          <p:nvPr>
            <p:ph type="body" sz="half" idx="1"/>
          </p:nvPr>
        </p:nvSpPr>
        <p:spPr>
          <a:xfrm>
            <a:off x="304800" y="1295400"/>
            <a:ext cx="4114800" cy="5181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ontent Placeholder 3"/>
          <p:cNvSpPr>
            <a:spLocks noGrp="1"/>
          </p:cNvSpPr>
          <p:nvPr>
            <p:ph sz="half" idx="2"/>
          </p:nvPr>
        </p:nvSpPr>
        <p:spPr>
          <a:xfrm>
            <a:off x="4572000" y="1295400"/>
            <a:ext cx="4114800" cy="5181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609600"/>
          </a:xfrm>
        </p:spPr>
        <p:txBody>
          <a:bodyPr/>
          <a:lstStyle/>
          <a:p>
            <a:r>
              <a:rPr lang="en-US" noProof="1" smtClean="0"/>
              <a:t>Click to edit Master title style</a:t>
            </a:r>
            <a:endParaRPr lang="en-US" noProof="1"/>
          </a:p>
        </p:txBody>
      </p:sp>
      <p:sp>
        <p:nvSpPr>
          <p:cNvPr id="3" name="Text Placeholder 2"/>
          <p:cNvSpPr>
            <a:spLocks noGrp="1"/>
          </p:cNvSpPr>
          <p:nvPr>
            <p:ph type="body" sz="half" idx="1"/>
          </p:nvPr>
        </p:nvSpPr>
        <p:spPr>
          <a:xfrm>
            <a:off x="304800" y="1295400"/>
            <a:ext cx="4114800" cy="5181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hart Placeholder 3"/>
          <p:cNvSpPr>
            <a:spLocks noGrp="1"/>
          </p:cNvSpPr>
          <p:nvPr>
            <p:ph type="chart" sz="half" idx="2"/>
          </p:nvPr>
        </p:nvSpPr>
        <p:spPr>
          <a:xfrm>
            <a:off x="4572000" y="1295400"/>
            <a:ext cx="4114800" cy="51816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en-US" sz="2800" b="0" i="0" u="none" strike="noStrike" kern="0" cap="none" spc="0" normalizeH="0" baseline="0" noProof="0" smtClean="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smtClean="0"/>
              <a:t>Click to edit Master text styles</a:t>
            </a:r>
            <a:endParaRPr lang="en-US" noProof="1" smtClean="0"/>
          </a:p>
        </p:txBody>
      </p:sp>
      <p:sp>
        <p:nvSpPr>
          <p:cNvPr id="4" name="灯片编号占位符 3"/>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304800"/>
            <a:ext cx="8763000" cy="609600"/>
          </a:xfrm>
        </p:spPr>
        <p:txBody>
          <a:bodyPr/>
          <a:lstStyle/>
          <a:p>
            <a:r>
              <a:rPr lang="en-US" noProof="1" smtClean="0"/>
              <a:t>Click to edit Master title style</a:t>
            </a:r>
            <a:endParaRPr lang="en-US" noProof="1"/>
          </a:p>
        </p:txBody>
      </p:sp>
      <p:sp>
        <p:nvSpPr>
          <p:cNvPr id="3" name="Content Placeholder 2"/>
          <p:cNvSpPr>
            <a:spLocks noGrp="1"/>
          </p:cNvSpPr>
          <p:nvPr>
            <p:ph sz="quarter" idx="1"/>
          </p:nvPr>
        </p:nvSpPr>
        <p:spPr>
          <a:xfrm>
            <a:off x="304800" y="1295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ontent Placeholder 3"/>
          <p:cNvSpPr>
            <a:spLocks noGrp="1"/>
          </p:cNvSpPr>
          <p:nvPr>
            <p:ph sz="quarter" idx="2"/>
          </p:nvPr>
        </p:nvSpPr>
        <p:spPr>
          <a:xfrm>
            <a:off x="4572000" y="1295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Content Placeholder 4"/>
          <p:cNvSpPr>
            <a:spLocks noGrp="1"/>
          </p:cNvSpPr>
          <p:nvPr>
            <p:ph sz="quarter" idx="3"/>
          </p:nvPr>
        </p:nvSpPr>
        <p:spPr>
          <a:xfrm>
            <a:off x="304800" y="3962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6" name="Content Placeholder 5"/>
          <p:cNvSpPr>
            <a:spLocks noGrp="1"/>
          </p:cNvSpPr>
          <p:nvPr>
            <p:ph sz="quarter" idx="4"/>
          </p:nvPr>
        </p:nvSpPr>
        <p:spPr>
          <a:xfrm>
            <a:off x="4572000" y="3962400"/>
            <a:ext cx="4114800" cy="25146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5122" name="Group 2"/>
          <p:cNvGrpSpPr/>
          <p:nvPr/>
        </p:nvGrpSpPr>
        <p:grpSpPr>
          <a:xfrm>
            <a:off x="127000" y="2381250"/>
            <a:ext cx="9009063" cy="1052513"/>
            <a:chOff x="0" y="1536"/>
            <a:chExt cx="5675" cy="663"/>
          </a:xfrm>
        </p:grpSpPr>
        <p:grpSp>
          <p:nvGrpSpPr>
            <p:cNvPr id="5128" name="Group 3"/>
            <p:cNvGrpSpPr/>
            <p:nvPr/>
          </p:nvGrpSpPr>
          <p:grpSpPr>
            <a:xfrm>
              <a:off x="185" y="1604"/>
              <a:ext cx="449" cy="299"/>
              <a:chOff x="720" y="336"/>
              <a:chExt cx="624" cy="432"/>
            </a:xfrm>
          </p:grpSpPr>
          <p:sp>
            <p:nvSpPr>
              <p:cNvPr id="5135" name="Rectangle 4"/>
              <p:cNvSpPr/>
              <p:nvPr/>
            </p:nvSpPr>
            <p:spPr>
              <a:xfrm>
                <a:off x="720" y="336"/>
                <a:ext cx="384" cy="432"/>
              </a:xfrm>
              <a:prstGeom prst="rect">
                <a:avLst/>
              </a:prstGeom>
              <a:solidFill>
                <a:schemeClr val="folHlink"/>
              </a:solidFill>
              <a:ln w="9525">
                <a:noFill/>
              </a:ln>
            </p:spPr>
            <p:txBody>
              <a:bodyPr wrap="none" anchor="ctr" anchorCtr="0"/>
              <a:p>
                <a:pPr lvl="0"/>
                <a:endParaRPr lang="zh-CN" altLang="en-US" dirty="0">
                  <a:latin typeface="Tahoma" panose="020B0604030504040204" pitchFamily="34" charset="0"/>
                </a:endParaRPr>
              </a:p>
            </p:txBody>
          </p:sp>
          <p:sp>
            <p:nvSpPr>
              <p:cNvPr id="5136" name="Rectangle 5"/>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wrap="none" anchor="ctr" anchorCtr="0"/>
              <a:p>
                <a:pPr lvl="0"/>
                <a:endParaRPr lang="zh-CN" altLang="en-US" dirty="0">
                  <a:latin typeface="Tahoma" panose="020B0604030504040204" pitchFamily="34" charset="0"/>
                </a:endParaRPr>
              </a:p>
            </p:txBody>
          </p:sp>
        </p:grpSp>
        <p:grpSp>
          <p:nvGrpSpPr>
            <p:cNvPr id="5129" name="Group 6"/>
            <p:cNvGrpSpPr/>
            <p:nvPr/>
          </p:nvGrpSpPr>
          <p:grpSpPr>
            <a:xfrm>
              <a:off x="263" y="1870"/>
              <a:ext cx="466" cy="299"/>
              <a:chOff x="912" y="2640"/>
              <a:chExt cx="672" cy="432"/>
            </a:xfrm>
          </p:grpSpPr>
          <p:sp>
            <p:nvSpPr>
              <p:cNvPr id="5133" name="Rectangle 7"/>
              <p:cNvSpPr/>
              <p:nvPr/>
            </p:nvSpPr>
            <p:spPr>
              <a:xfrm>
                <a:off x="912" y="2640"/>
                <a:ext cx="384" cy="432"/>
              </a:xfrm>
              <a:prstGeom prst="rect">
                <a:avLst/>
              </a:prstGeom>
              <a:solidFill>
                <a:schemeClr val="accent2"/>
              </a:solidFill>
              <a:ln w="9525">
                <a:noFill/>
              </a:ln>
            </p:spPr>
            <p:txBody>
              <a:bodyPr wrap="none" anchor="ctr" anchorCtr="0"/>
              <a:p>
                <a:pPr lvl="0"/>
                <a:endParaRPr lang="zh-CN" altLang="en-US" dirty="0">
                  <a:latin typeface="Tahoma" panose="020B0604030504040204" pitchFamily="34" charset="0"/>
                </a:endParaRPr>
              </a:p>
            </p:txBody>
          </p:sp>
          <p:sp>
            <p:nvSpPr>
              <p:cNvPr id="5134" name="Rectangle 8"/>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wrap="none" anchor="ctr" anchorCtr="0"/>
              <a:p>
                <a:pPr lvl="0"/>
                <a:endParaRPr lang="zh-CN" altLang="en-US" dirty="0">
                  <a:latin typeface="Tahoma" panose="020B0604030504040204" pitchFamily="34" charset="0"/>
                </a:endParaRPr>
              </a:p>
            </p:txBody>
          </p:sp>
        </p:grpSp>
        <p:sp>
          <p:nvSpPr>
            <p:cNvPr id="5130" name="Rectangle 9"/>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wrap="none" anchor="ctr" anchorCtr="0"/>
            <a:p>
              <a:pPr lvl="0"/>
              <a:endParaRPr lang="zh-CN" altLang="en-US" dirty="0">
                <a:latin typeface="Tahoma" panose="020B0604030504040204" pitchFamily="34" charset="0"/>
              </a:endParaRPr>
            </a:p>
          </p:txBody>
        </p:sp>
        <p:sp>
          <p:nvSpPr>
            <p:cNvPr id="5131" name="Rectangle 10"/>
            <p:cNvSpPr/>
            <p:nvPr/>
          </p:nvSpPr>
          <p:spPr>
            <a:xfrm>
              <a:off x="400" y="1536"/>
              <a:ext cx="20" cy="663"/>
            </a:xfrm>
            <a:prstGeom prst="rect">
              <a:avLst/>
            </a:prstGeom>
            <a:solidFill>
              <a:schemeClr val="bg2"/>
            </a:solidFill>
            <a:ln w="9525">
              <a:noFill/>
            </a:ln>
          </p:spPr>
          <p:txBody>
            <a:bodyPr wrap="none" anchor="ctr" anchorCtr="0"/>
            <a:p>
              <a:pPr lvl="0"/>
              <a:endParaRPr lang="zh-CN" altLang="en-US" dirty="0">
                <a:latin typeface="Tahoma" panose="020B0604030504040204" pitchFamily="34" charset="0"/>
              </a:endParaRPr>
            </a:p>
          </p:txBody>
        </p:sp>
        <p:sp>
          <p:nvSpPr>
            <p:cNvPr id="5132" name="Rectangle 11"/>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wrap="none" anchor="ctr" anchorCtr="0"/>
            <a:p>
              <a:pPr lvl="0"/>
              <a:endParaRPr lang="zh-CN" altLang="en-US" dirty="0">
                <a:latin typeface="Tahoma" panose="020B0604030504040204" pitchFamily="34" charset="0"/>
              </a:endParaRPr>
            </a:p>
          </p:txBody>
        </p:sp>
      </p:grpSp>
      <p:sp>
        <p:nvSpPr>
          <p:cNvPr id="16" name="Rectangle 14"/>
          <p:cNvSpPr>
            <a:spLocks noGrp="1" noChangeArrowheads="1"/>
          </p:cNvSpPr>
          <p:nvPr>
            <p:ph type="dt" sz="half" idx="2"/>
          </p:nvPr>
        </p:nvSpPr>
        <p:spPr bwMode="auto">
          <a:xfrm>
            <a:off x="468313" y="6248400"/>
            <a:ext cx="2808288" cy="457200"/>
          </a:xfrm>
          <a:prstGeom prst="rect">
            <a:avLst/>
          </a:prstGeom>
        </p:spPr>
        <p:txBody>
          <a:bodyPr vert="horz" wrap="square" lIns="91440" tIns="45720" rIns="91440" bIns="45720" numCol="1" anchor="b" anchorCtr="0" compatLnSpc="1"/>
          <a:lstStyle>
            <a:lvl1pPr eaLnBrk="0" hangingPunct="0">
              <a:spcBef>
                <a:spcPct val="0"/>
              </a:spcBef>
              <a:buClrTx/>
              <a:buSzTx/>
              <a:buFontTx/>
              <a:buNone/>
              <a:defRPr kumimoji="0" sz="1400" noProof="1">
                <a:solidFill>
                  <a:schemeClr val="bg2"/>
                </a:solidFill>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1400" b="0" i="0" u="none" strike="noStrike" kern="1200" cap="none" spc="0" normalizeH="0" baseline="0" noProof="1">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7" name="Rectangle 15"/>
          <p:cNvSpPr>
            <a:spLocks noGrp="1" noChangeArrowheads="1"/>
          </p:cNvSpPr>
          <p:nvPr>
            <p:ph type="ftr" sz="quarter" idx="3"/>
          </p:nvPr>
        </p:nvSpPr>
        <p:spPr>
          <a:xfrm>
            <a:off x="3429000" y="6248400"/>
            <a:ext cx="2895600" cy="457200"/>
          </a:xfrm>
          <a:prstGeom prst="rect">
            <a:avLst/>
          </a:prstGeom>
        </p:spPr>
        <p:txBody>
          <a:bodyPr/>
          <a:lstStyle>
            <a:lvl1pPr>
              <a:defRPr noProof="1">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1">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8" name="Rectangle 16"/>
          <p:cNvSpPr>
            <a:spLocks noGrp="1" noChangeArrowheads="1"/>
          </p:cNvSpPr>
          <p:nvPr>
            <p:ph type="sldNum" sz="quarter" idx="4"/>
          </p:nvPr>
        </p:nvSpPr>
        <p:spPr bwMode="auto">
          <a:xfrm>
            <a:off x="6659563" y="6524625"/>
            <a:ext cx="2103438" cy="180975"/>
          </a:xfrm>
          <a:prstGeom prst="rect">
            <a:avLst/>
          </a:prstGeom>
          <a:ln>
            <a:miter lim="800000"/>
          </a:ln>
        </p:spPr>
        <p:txBody>
          <a:bodyPr vert="horz" wrap="square" lIns="91440" tIns="45720" rIns="91440" bIns="45720" numCol="1" anchor="b" anchorCtr="0" compatLnSpc="1"/>
          <a:lstStyle>
            <a:lvl1pPr algn="r" eaLnBrk="0" hangingPunct="0">
              <a:spcBef>
                <a:spcPct val="0"/>
              </a:spcBef>
              <a:buClrTx/>
              <a:buSzTx/>
              <a:buFontTx/>
              <a:buNone/>
              <a:defRPr kumimoji="0" sz="1400" noProof="1">
                <a:solidFill>
                  <a:schemeClr val="bg2"/>
                </a:solidFill>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510BB348-6381-42CD-9282-33337ADDEFA8}" type="slidenum">
              <a:rPr kumimoji="0" lang="zh-CN" altLang="en-US" sz="1400" b="0" i="0" u="none" strike="noStrike" kern="1200" cap="none" spc="0" normalizeH="0" baseline="0" noProof="1">
                <a:ln>
                  <a:noFill/>
                </a:ln>
                <a:solidFill>
                  <a:schemeClr val="bg2"/>
                </a:solidFill>
                <a:effectLst/>
                <a:uLnTx/>
                <a:uFillTx/>
                <a:latin typeface="Tahoma" panose="020B0604030504040204" pitchFamily="34" charset="0"/>
                <a:ea typeface="宋体" panose="02010600030101010101" pitchFamily="2" charset="-122"/>
                <a:cs typeface="+mn-cs"/>
              </a:rPr>
            </a:fld>
            <a:endParaRPr kumimoji="0" lang="en-US" altLang="zh-CN" sz="1400" b="0" i="0" u="none" strike="noStrike" kern="1200" cap="none" spc="0" normalizeH="0" baseline="0" noProof="1">
              <a:ln>
                <a:noFill/>
              </a:ln>
              <a:solidFill>
                <a:schemeClr val="bg2"/>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Content Placeholder 2"/>
          <p:cNvSpPr>
            <a:spLocks noGrp="1"/>
          </p:cNvSpPr>
          <p:nvPr>
            <p:ph sz="half" idx="1"/>
          </p:nvPr>
        </p:nvSpPr>
        <p:spPr>
          <a:xfrm>
            <a:off x="3048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ontent Placeholder 3"/>
          <p:cNvSpPr>
            <a:spLocks noGrp="1"/>
          </p:cNvSpPr>
          <p:nvPr>
            <p:ph sz="half" idx="2"/>
          </p:nvPr>
        </p:nvSpPr>
        <p:spPr>
          <a:xfrm>
            <a:off x="4572000" y="12954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7" name="灯片编号占位符 6"/>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灯片编号占位符 2"/>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noProof="1" smtClean="0"/>
              <a:t>Click to edit Master title style</a:t>
            </a:r>
            <a:endParaRPr lang="en-US"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noProof="1" smtClean="0"/>
              <a:t>Click to edit Master title style</a:t>
            </a:r>
            <a:endParaRPr lang="en-US" noProof="1"/>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5" name="灯片编号占位符 4"/>
          <p:cNvSpPr>
            <a:spLocks noGrp="1"/>
          </p:cNvSpPr>
          <p:nvPr>
            <p:ph type="sldNum" sz="quarter"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7" Type="http://schemas.openxmlformats.org/officeDocument/2006/relationships/theme" Target="../theme/theme2.xml"/><Relationship Id="rId16" Type="http://schemas.openxmlformats.org/officeDocument/2006/relationships/slideLayout" Target="../slideLayouts/slideLayout31.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056"/>
          <p:cNvSpPr>
            <a:spLocks noChangeArrowheads="1"/>
          </p:cNvSpPr>
          <p:nvPr/>
        </p:nvSpPr>
        <p:spPr bwMode="gray">
          <a:xfrm>
            <a:off x="228600" y="685800"/>
            <a:ext cx="8226425" cy="46038"/>
          </a:xfrm>
          <a:prstGeom prst="rect">
            <a:avLst/>
          </a:prstGeom>
          <a:gradFill rotWithShape="0">
            <a:gsLst>
              <a:gs pos="0">
                <a:srgbClr val="008080">
                  <a:alpha val="95000"/>
                </a:srgbClr>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Rectangle 2057"/>
          <p:cNvSpPr>
            <a:spLocks noGrp="1"/>
          </p:cNvSpPr>
          <p:nvPr>
            <p:ph type="title"/>
          </p:nvPr>
        </p:nvSpPr>
        <p:spPr>
          <a:xfrm>
            <a:off x="152400" y="76200"/>
            <a:ext cx="8763000" cy="609600"/>
          </a:xfrm>
          <a:prstGeom prst="rect">
            <a:avLst/>
          </a:prstGeom>
          <a:noFill/>
          <a:ln w="9525">
            <a:noFill/>
          </a:ln>
        </p:spPr>
        <p:txBody>
          <a:bodyPr anchor="b" anchorCtr="0"/>
          <a:p>
            <a:pPr lvl="0"/>
            <a:r>
              <a:rPr lang="en-US" altLang="zh-CN" dirty="0"/>
              <a:t>Click to edit Master title style</a:t>
            </a:r>
            <a:endParaRPr lang="en-US" altLang="zh-CN" dirty="0"/>
          </a:p>
        </p:txBody>
      </p:sp>
      <p:sp>
        <p:nvSpPr>
          <p:cNvPr id="1028" name="Rectangle 2058"/>
          <p:cNvSpPr>
            <a:spLocks noGrp="1"/>
          </p:cNvSpPr>
          <p:nvPr>
            <p:ph type="body"/>
          </p:nvPr>
        </p:nvSpPr>
        <p:spPr>
          <a:xfrm>
            <a:off x="228600" y="762000"/>
            <a:ext cx="8382000" cy="5181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928781" name="Rectangle 2061"/>
          <p:cNvSpPr>
            <a:spLocks noGrp="1" noChangeArrowheads="1"/>
          </p:cNvSpPr>
          <p:nvPr>
            <p:ph type="sldNum" sz="quarter" idx="4"/>
          </p:nvPr>
        </p:nvSpPr>
        <p:spPr bwMode="auto">
          <a:xfrm>
            <a:off x="7239000" y="6477000"/>
            <a:ext cx="1905000" cy="3810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D421D36-3792-40C1-9D76-9DBE7311BD7F}"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zoom/>
  </p:transition>
  <p:hf sldNum="0" hdr="0" ftr="0" dt="0"/>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Berlin Sans FB Demi" pitchFamily="34" charset="0"/>
        </a:defRPr>
      </a:lvl2pPr>
      <a:lvl3pPr algn="ctr" rtl="0" eaLnBrk="0" fontAlgn="base" hangingPunct="0">
        <a:spcBef>
          <a:spcPct val="0"/>
        </a:spcBef>
        <a:spcAft>
          <a:spcPct val="0"/>
        </a:spcAft>
        <a:defRPr sz="3600" b="1">
          <a:solidFill>
            <a:schemeClr val="tx2"/>
          </a:solidFill>
          <a:latin typeface="Berlin Sans FB Demi" pitchFamily="34" charset="0"/>
        </a:defRPr>
      </a:lvl3pPr>
      <a:lvl4pPr algn="ctr" rtl="0" eaLnBrk="0" fontAlgn="base" hangingPunct="0">
        <a:spcBef>
          <a:spcPct val="0"/>
        </a:spcBef>
        <a:spcAft>
          <a:spcPct val="0"/>
        </a:spcAft>
        <a:defRPr sz="3600" b="1">
          <a:solidFill>
            <a:schemeClr val="tx2"/>
          </a:solidFill>
          <a:latin typeface="Berlin Sans FB Demi" pitchFamily="34" charset="0"/>
        </a:defRPr>
      </a:lvl4pPr>
      <a:lvl5pPr algn="ctr" rtl="0" eaLnBrk="0" fontAlgn="base" hangingPunct="0">
        <a:spcBef>
          <a:spcPct val="0"/>
        </a:spcBef>
        <a:spcAft>
          <a:spcPct val="0"/>
        </a:spcAft>
        <a:defRPr sz="3600" b="1">
          <a:solidFill>
            <a:schemeClr val="tx2"/>
          </a:solidFill>
          <a:latin typeface="Berlin Sans FB Demi" pitchFamily="34" charset="0"/>
        </a:defRPr>
      </a:lvl5pPr>
      <a:lvl6pPr marL="457200" algn="ctr" rtl="0" fontAlgn="base">
        <a:spcBef>
          <a:spcPct val="0"/>
        </a:spcBef>
        <a:spcAft>
          <a:spcPct val="0"/>
        </a:spcAft>
        <a:defRPr sz="3600" b="1">
          <a:solidFill>
            <a:schemeClr val="tx2"/>
          </a:solidFill>
          <a:latin typeface="Berlin Sans FB Demi" pitchFamily="34" charset="0"/>
        </a:defRPr>
      </a:lvl6pPr>
      <a:lvl7pPr marL="914400" algn="ctr" rtl="0" fontAlgn="base">
        <a:spcBef>
          <a:spcPct val="0"/>
        </a:spcBef>
        <a:spcAft>
          <a:spcPct val="0"/>
        </a:spcAft>
        <a:defRPr sz="3600" b="1">
          <a:solidFill>
            <a:schemeClr val="tx2"/>
          </a:solidFill>
          <a:latin typeface="Berlin Sans FB Demi" pitchFamily="34" charset="0"/>
        </a:defRPr>
      </a:lvl7pPr>
      <a:lvl8pPr marL="1371600" algn="ctr" rtl="0" fontAlgn="base">
        <a:spcBef>
          <a:spcPct val="0"/>
        </a:spcBef>
        <a:spcAft>
          <a:spcPct val="0"/>
        </a:spcAft>
        <a:defRPr sz="3600" b="1">
          <a:solidFill>
            <a:schemeClr val="tx2"/>
          </a:solidFill>
          <a:latin typeface="Berlin Sans FB Demi" pitchFamily="34" charset="0"/>
        </a:defRPr>
      </a:lvl8pPr>
      <a:lvl9pPr marL="1828800" algn="ctr" rtl="0" fontAlgn="base">
        <a:spcBef>
          <a:spcPct val="0"/>
        </a:spcBef>
        <a:spcAft>
          <a:spcPct val="0"/>
        </a:spcAft>
        <a:defRPr sz="3600" b="1">
          <a:solidFill>
            <a:schemeClr val="tx2"/>
          </a:solidFill>
          <a:latin typeface="Berlin Sans FB Demi"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056"/>
          <p:cNvSpPr>
            <a:spLocks noChangeArrowheads="1"/>
          </p:cNvSpPr>
          <p:nvPr/>
        </p:nvSpPr>
        <p:spPr bwMode="gray">
          <a:xfrm>
            <a:off x="228600" y="685800"/>
            <a:ext cx="8226425" cy="46038"/>
          </a:xfrm>
          <a:prstGeom prst="rect">
            <a:avLst/>
          </a:prstGeom>
          <a:gradFill rotWithShape="0">
            <a:gsLst>
              <a:gs pos="0">
                <a:srgbClr val="008080">
                  <a:alpha val="95000"/>
                </a:srgbClr>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051" name="Rectangle 2057"/>
          <p:cNvSpPr>
            <a:spLocks noGrp="1"/>
          </p:cNvSpPr>
          <p:nvPr>
            <p:ph type="title"/>
          </p:nvPr>
        </p:nvSpPr>
        <p:spPr>
          <a:xfrm>
            <a:off x="152400" y="76200"/>
            <a:ext cx="8763000" cy="609600"/>
          </a:xfrm>
          <a:prstGeom prst="rect">
            <a:avLst/>
          </a:prstGeom>
          <a:noFill/>
          <a:ln w="9525">
            <a:noFill/>
          </a:ln>
        </p:spPr>
        <p:txBody>
          <a:bodyPr anchor="b" anchorCtr="0"/>
          <a:p>
            <a:pPr lvl="0"/>
            <a:r>
              <a:rPr lang="en-US" altLang="zh-CN" dirty="0"/>
              <a:t>Click to edit Master title style</a:t>
            </a:r>
            <a:endParaRPr lang="en-US" altLang="zh-CN" dirty="0"/>
          </a:p>
        </p:txBody>
      </p:sp>
      <p:sp>
        <p:nvSpPr>
          <p:cNvPr id="2052" name="Rectangle 2058"/>
          <p:cNvSpPr>
            <a:spLocks noGrp="1"/>
          </p:cNvSpPr>
          <p:nvPr>
            <p:ph type="body"/>
          </p:nvPr>
        </p:nvSpPr>
        <p:spPr>
          <a:xfrm>
            <a:off x="228600" y="762000"/>
            <a:ext cx="8382000" cy="5181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928781" name="Rectangle 2061"/>
          <p:cNvSpPr>
            <a:spLocks noGrp="1" noChangeArrowheads="1"/>
          </p:cNvSpPr>
          <p:nvPr>
            <p:ph type="sldNum" sz="quarter" idx="4"/>
          </p:nvPr>
        </p:nvSpPr>
        <p:spPr bwMode="auto">
          <a:xfrm>
            <a:off x="7239000" y="6477000"/>
            <a:ext cx="1905000" cy="3810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60BFDD4-5D31-4D32-86C6-AAD2663B4AA0}" type="slidenum">
              <a:rPr kumimoji="0"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p:transition>
    <p:zoom/>
  </p:transition>
  <p:hf sldNum="0" hdr="0" ftr="0" dt="0"/>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Berlin Sans FB Demi" pitchFamily="34" charset="0"/>
        </a:defRPr>
      </a:lvl2pPr>
      <a:lvl3pPr algn="ctr" rtl="0" eaLnBrk="0" fontAlgn="base" hangingPunct="0">
        <a:spcBef>
          <a:spcPct val="0"/>
        </a:spcBef>
        <a:spcAft>
          <a:spcPct val="0"/>
        </a:spcAft>
        <a:defRPr sz="3600" b="1">
          <a:solidFill>
            <a:schemeClr val="tx2"/>
          </a:solidFill>
          <a:latin typeface="Berlin Sans FB Demi" pitchFamily="34" charset="0"/>
        </a:defRPr>
      </a:lvl3pPr>
      <a:lvl4pPr algn="ctr" rtl="0" eaLnBrk="0" fontAlgn="base" hangingPunct="0">
        <a:spcBef>
          <a:spcPct val="0"/>
        </a:spcBef>
        <a:spcAft>
          <a:spcPct val="0"/>
        </a:spcAft>
        <a:defRPr sz="3600" b="1">
          <a:solidFill>
            <a:schemeClr val="tx2"/>
          </a:solidFill>
          <a:latin typeface="Berlin Sans FB Demi" pitchFamily="34" charset="0"/>
        </a:defRPr>
      </a:lvl4pPr>
      <a:lvl5pPr algn="ctr" rtl="0" eaLnBrk="0" fontAlgn="base" hangingPunct="0">
        <a:spcBef>
          <a:spcPct val="0"/>
        </a:spcBef>
        <a:spcAft>
          <a:spcPct val="0"/>
        </a:spcAft>
        <a:defRPr sz="3600" b="1">
          <a:solidFill>
            <a:schemeClr val="tx2"/>
          </a:solidFill>
          <a:latin typeface="Berlin Sans FB Demi" pitchFamily="34" charset="0"/>
        </a:defRPr>
      </a:lvl5pPr>
      <a:lvl6pPr marL="457200" algn="ctr" rtl="0" fontAlgn="base">
        <a:spcBef>
          <a:spcPct val="0"/>
        </a:spcBef>
        <a:spcAft>
          <a:spcPct val="0"/>
        </a:spcAft>
        <a:defRPr sz="3600" b="1">
          <a:solidFill>
            <a:schemeClr val="tx2"/>
          </a:solidFill>
          <a:latin typeface="Berlin Sans FB Demi" pitchFamily="34" charset="0"/>
        </a:defRPr>
      </a:lvl6pPr>
      <a:lvl7pPr marL="914400" algn="ctr" rtl="0" fontAlgn="base">
        <a:spcBef>
          <a:spcPct val="0"/>
        </a:spcBef>
        <a:spcAft>
          <a:spcPct val="0"/>
        </a:spcAft>
        <a:defRPr sz="3600" b="1">
          <a:solidFill>
            <a:schemeClr val="tx2"/>
          </a:solidFill>
          <a:latin typeface="Berlin Sans FB Demi" pitchFamily="34" charset="0"/>
        </a:defRPr>
      </a:lvl7pPr>
      <a:lvl8pPr marL="1371600" algn="ctr" rtl="0" fontAlgn="base">
        <a:spcBef>
          <a:spcPct val="0"/>
        </a:spcBef>
        <a:spcAft>
          <a:spcPct val="0"/>
        </a:spcAft>
        <a:defRPr sz="3600" b="1">
          <a:solidFill>
            <a:schemeClr val="tx2"/>
          </a:solidFill>
          <a:latin typeface="Berlin Sans FB Demi" pitchFamily="34" charset="0"/>
        </a:defRPr>
      </a:lvl8pPr>
      <a:lvl9pPr marL="1828800" algn="ctr" rtl="0" fontAlgn="base">
        <a:spcBef>
          <a:spcPct val="0"/>
        </a:spcBef>
        <a:spcAft>
          <a:spcPct val="0"/>
        </a:spcAft>
        <a:defRPr sz="3600" b="1">
          <a:solidFill>
            <a:schemeClr val="tx2"/>
          </a:solidFill>
          <a:latin typeface="Berlin Sans FB Demi"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6.wmf"/><Relationship Id="rId7" Type="http://schemas.openxmlformats.org/officeDocument/2006/relationships/oleObject" Target="../embeddings/oleObject6.bin"/><Relationship Id="rId6" Type="http://schemas.openxmlformats.org/officeDocument/2006/relationships/image" Target="../media/image5.wmf"/><Relationship Id="rId5" Type="http://schemas.openxmlformats.org/officeDocument/2006/relationships/oleObject" Target="../embeddings/oleObject5.bin"/><Relationship Id="rId4" Type="http://schemas.openxmlformats.org/officeDocument/2006/relationships/image" Target="../media/image4.wmf"/><Relationship Id="rId3" Type="http://schemas.openxmlformats.org/officeDocument/2006/relationships/oleObject" Target="../embeddings/oleObject4.bin"/><Relationship Id="rId2" Type="http://schemas.openxmlformats.org/officeDocument/2006/relationships/image" Target="../media/image3.wmf"/><Relationship Id="rId14" Type="http://schemas.openxmlformats.org/officeDocument/2006/relationships/notesSlide" Target="../notesSlides/notesSlide11.xml"/><Relationship Id="rId13" Type="http://schemas.openxmlformats.org/officeDocument/2006/relationships/vmlDrawing" Target="../drawings/vmlDrawing2.vml"/><Relationship Id="rId12" Type="http://schemas.openxmlformats.org/officeDocument/2006/relationships/slideLayout" Target="../slideLayouts/slideLayout13.xml"/><Relationship Id="rId11" Type="http://schemas.openxmlformats.org/officeDocument/2006/relationships/image" Target="../media/image8.png"/><Relationship Id="rId10" Type="http://schemas.openxmlformats.org/officeDocument/2006/relationships/image" Target="../media/image7.wmf"/><Relationship Id="rId1"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11.wmf"/><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vmlDrawing" Target="../drawings/vmlDrawing3.vml"/><Relationship Id="rId6"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wmf"/><Relationship Id="rId3" Type="http://schemas.openxmlformats.org/officeDocument/2006/relationships/oleObject" Target="../embeddings/oleObject9.bin"/><Relationship Id="rId2" Type="http://schemas.openxmlformats.org/officeDocument/2006/relationships/image" Target="../media/image12.wmf"/><Relationship Id="rId1"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vmlDrawing" Target="../drawings/vmlDrawing4.vml"/><Relationship Id="rId5" Type="http://schemas.openxmlformats.org/officeDocument/2006/relationships/slideLayout" Target="../slideLayouts/slideLayout4.xml"/><Relationship Id="rId4" Type="http://schemas.openxmlformats.org/officeDocument/2006/relationships/image" Target="../media/image23.wmf"/><Relationship Id="rId3" Type="http://schemas.openxmlformats.org/officeDocument/2006/relationships/oleObject" Target="../embeddings/oleObject11.bin"/><Relationship Id="rId2" Type="http://schemas.openxmlformats.org/officeDocument/2006/relationships/image" Target="../media/image22.wmf"/><Relationship Id="rId1"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image" Target="../media/image27.wmf"/></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5.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1.vml"/><Relationship Id="rId5" Type="http://schemas.openxmlformats.org/officeDocument/2006/relationships/slideLayout" Target="../slideLayouts/slideLayout12.xml"/><Relationship Id="rId4" Type="http://schemas.openxmlformats.org/officeDocument/2006/relationships/image" Target="../media/image2.wmf"/><Relationship Id="rId3" Type="http://schemas.openxmlformats.org/officeDocument/2006/relationships/oleObject" Target="../embeddings/oleObject2.bin"/><Relationship Id="rId2" Type="http://schemas.openxmlformats.org/officeDocument/2006/relationships/image" Target="../media/image1.e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40.emf"/><Relationship Id="rId1"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6.xml"/><Relationship Id="rId2" Type="http://schemas.openxmlformats.org/officeDocument/2006/relationships/image" Target="../media/image42.jpe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6.xml"/><Relationship Id="rId2" Type="http://schemas.openxmlformats.org/officeDocument/2006/relationships/image" Target="../media/image44.png"/><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46.jpeg"/><Relationship Id="rId1" Type="http://schemas.openxmlformats.org/officeDocument/2006/relationships/image" Target="../media/image45.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52.jpeg"/><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7.png"/><Relationship Id="rId3" Type="http://schemas.openxmlformats.org/officeDocument/2006/relationships/hyperlink" Target="http://www.infovis-wiki.net/index.php?title=Image:Past3.gif" TargetMode="External"/><Relationship Id="rId2" Type="http://schemas.openxmlformats.org/officeDocument/2006/relationships/image" Target="../media/image56.png"/><Relationship Id="rId1" Type="http://schemas.openxmlformats.org/officeDocument/2006/relationships/hyperlink" Target="http://www.infovis-wiki.net/index.php?title=Image:Past.gif"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6.xml"/><Relationship Id="rId3" Type="http://schemas.openxmlformats.org/officeDocument/2006/relationships/image" Target="../media/image58.jpeg"/><Relationship Id="rId2" Type="http://schemas.openxmlformats.org/officeDocument/2006/relationships/hyperlink" Target="http://baike.baidu.com/view/176968.htm" TargetMode="External"/><Relationship Id="rId1" Type="http://schemas.openxmlformats.org/officeDocument/2006/relationships/hyperlink" Target="http://baike.baidu.com/view/821163.htm" TargetMode="External"/></Relationships>
</file>

<file path=ppt/slides/_rels/slide43.xml.rels><?xml version="1.0" encoding="UTF-8" standalone="yes"?>
<Relationships xmlns="http://schemas.openxmlformats.org/package/2006/relationships"><Relationship Id="rId9" Type="http://schemas.openxmlformats.org/officeDocument/2006/relationships/image" Target="../media/image59.jpeg"/><Relationship Id="rId8" Type="http://schemas.openxmlformats.org/officeDocument/2006/relationships/hyperlink" Target="http://zh.wikipedia.org/wiki/%E9%9B%BB%E7%A3%81%E6%B3%A2%E8%AD%9C" TargetMode="External"/><Relationship Id="rId7" Type="http://schemas.openxmlformats.org/officeDocument/2006/relationships/hyperlink" Target="http://zh.wikipedia.org/wiki/%E5%85%89" TargetMode="External"/><Relationship Id="rId6" Type="http://schemas.openxmlformats.org/officeDocument/2006/relationships/hyperlink" Target="http://zh.wikipedia.org/wiki/%E6%B3%A2%E9%95%B7" TargetMode="External"/><Relationship Id="rId5" Type="http://schemas.openxmlformats.org/officeDocument/2006/relationships/hyperlink" Target="http://zh.wikipedia.org/wiki/%E9%A1%8F%E8%89%B2" TargetMode="External"/><Relationship Id="rId4" Type="http://schemas.openxmlformats.org/officeDocument/2006/relationships/hyperlink" Target="http://zh.wikipedia.org/w/index.php?title=%E5%A4%A9%E7%84%B6%E8%89%B2%E7%B4%A0&amp;action=edit&amp;redlink=1" TargetMode="External"/><Relationship Id="rId3" Type="http://schemas.openxmlformats.org/officeDocument/2006/relationships/hyperlink" Target="http://zh.wikipedia.org/wiki/%E5%A2%A8%E6%B0%B4" TargetMode="External"/><Relationship Id="rId2" Type="http://schemas.openxmlformats.org/officeDocument/2006/relationships/hyperlink" Target="http://zh.wikipedia.org/wiki/%E6%9F%93%E6%96%99" TargetMode="External"/><Relationship Id="rId10" Type="http://schemas.openxmlformats.org/officeDocument/2006/relationships/slideLayout" Target="../slideLayouts/slideLayout6.xml"/><Relationship Id="rId1" Type="http://schemas.openxmlformats.org/officeDocument/2006/relationships/hyperlink" Target="http://zh.wikipedia.org/wiki/%E5%A1%97%E6%96%99" TargetMode="Externa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7.xml"/><Relationship Id="rId2" Type="http://schemas.openxmlformats.org/officeDocument/2006/relationships/image" Target="../media/image76.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7.xml"/><Relationship Id="rId1"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7.xml"/><Relationship Id="rId1" Type="http://schemas.openxmlformats.org/officeDocument/2006/relationships/image" Target="../media/image7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79.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80.jpe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7.xml"/><Relationship Id="rId2" Type="http://schemas.openxmlformats.org/officeDocument/2006/relationships/image" Target="../media/image82.png"/><Relationship Id="rId1" Type="http://schemas.openxmlformats.org/officeDocument/2006/relationships/image" Target="../media/image8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84.wmf"/><Relationship Id="rId3" Type="http://schemas.openxmlformats.org/officeDocument/2006/relationships/oleObject" Target="../embeddings/oleObject14.bin"/><Relationship Id="rId2" Type="http://schemas.openxmlformats.org/officeDocument/2006/relationships/image" Target="../media/image83.wmf"/><Relationship Id="rId1" Type="http://schemas.openxmlformats.org/officeDocument/2006/relationships/oleObject" Target="../embeddings/oleObject13.bin"/></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85.wmf"/><Relationship Id="rId1" Type="http://schemas.openxmlformats.org/officeDocument/2006/relationships/oleObject" Target="../embeddings/oleObject15.bin"/></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12.xml"/><Relationship Id="rId5" Type="http://schemas.openxmlformats.org/officeDocument/2006/relationships/image" Target="../media/image90.jpeg"/><Relationship Id="rId4" Type="http://schemas.openxmlformats.org/officeDocument/2006/relationships/image" Target="../media/image89.jpeg"/><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9" Type="http://schemas.openxmlformats.org/officeDocument/2006/relationships/notesSlide" Target="../notesSlides/notesSlide50.xml"/><Relationship Id="rId8" Type="http://schemas.openxmlformats.org/officeDocument/2006/relationships/vmlDrawing" Target="../drawings/vmlDrawing8.vml"/><Relationship Id="rId7"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90.jpeg"/><Relationship Id="rId4" Type="http://schemas.openxmlformats.org/officeDocument/2006/relationships/image" Target="../media/image92.wmf"/><Relationship Id="rId3" Type="http://schemas.openxmlformats.org/officeDocument/2006/relationships/oleObject" Target="../embeddings/oleObject17.bin"/><Relationship Id="rId2" Type="http://schemas.openxmlformats.org/officeDocument/2006/relationships/image" Target="../media/image91.wmf"/><Relationship Id="rId1" Type="http://schemas.openxmlformats.org/officeDocument/2006/relationships/oleObject" Target="../embeddings/oleObject16.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93.jpeg"/></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vmlDrawing" Target="../drawings/vmlDrawing9.vml"/><Relationship Id="rId6" Type="http://schemas.openxmlformats.org/officeDocument/2006/relationships/slideLayout" Target="../slideLayouts/slideLayout13.xml"/><Relationship Id="rId5" Type="http://schemas.openxmlformats.org/officeDocument/2006/relationships/image" Target="../media/image96.wmf"/><Relationship Id="rId4" Type="http://schemas.openxmlformats.org/officeDocument/2006/relationships/image" Target="../media/image95.wmf"/><Relationship Id="rId3" Type="http://schemas.openxmlformats.org/officeDocument/2006/relationships/oleObject" Target="../embeddings/oleObject19.bin"/><Relationship Id="rId2" Type="http://schemas.openxmlformats.org/officeDocument/2006/relationships/image" Target="../media/image94.wmf"/><Relationship Id="rId1" Type="http://schemas.openxmlformats.org/officeDocument/2006/relationships/oleObject" Target="../embeddings/oleObject18.bin"/></Relationships>
</file>

<file path=ppt/slides/_rels/slide73.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image" Target="../media/image100.emf"/><Relationship Id="rId7" Type="http://schemas.openxmlformats.org/officeDocument/2006/relationships/oleObject" Target="../embeddings/oleObject23.bin"/><Relationship Id="rId6" Type="http://schemas.openxmlformats.org/officeDocument/2006/relationships/image" Target="../media/image99.emf"/><Relationship Id="rId5" Type="http://schemas.openxmlformats.org/officeDocument/2006/relationships/oleObject" Target="../embeddings/oleObject22.bin"/><Relationship Id="rId4" Type="http://schemas.openxmlformats.org/officeDocument/2006/relationships/image" Target="../media/image98.emf"/><Relationship Id="rId3" Type="http://schemas.openxmlformats.org/officeDocument/2006/relationships/oleObject" Target="../embeddings/oleObject21.bin"/><Relationship Id="rId2" Type="http://schemas.openxmlformats.org/officeDocument/2006/relationships/image" Target="../media/image97.emf"/><Relationship Id="rId13" Type="http://schemas.openxmlformats.org/officeDocument/2006/relationships/notesSlide" Target="../notesSlides/notesSlide53.xml"/><Relationship Id="rId12" Type="http://schemas.openxmlformats.org/officeDocument/2006/relationships/vmlDrawing" Target="../drawings/vmlDrawing10.vml"/><Relationship Id="rId11" Type="http://schemas.openxmlformats.org/officeDocument/2006/relationships/slideLayout" Target="../slideLayouts/slideLayout2.xml"/><Relationship Id="rId10" Type="http://schemas.openxmlformats.org/officeDocument/2006/relationships/image" Target="../media/image101.emf"/><Relationship Id="rId1" Type="http://schemas.openxmlformats.org/officeDocument/2006/relationships/oleObject" Target="../embeddings/oleObject20.bin"/></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103.wmf"/><Relationship Id="rId3" Type="http://schemas.openxmlformats.org/officeDocument/2006/relationships/oleObject" Target="../embeddings/oleObject26.bin"/><Relationship Id="rId2" Type="http://schemas.openxmlformats.org/officeDocument/2006/relationships/image" Target="../media/image102.wmf"/><Relationship Id="rId1" Type="http://schemas.openxmlformats.org/officeDocument/2006/relationships/oleObject" Target="../embeddings/oleObject25.bin"/></Relationships>
</file>

<file path=ppt/slides/_rels/slide75.xml.rels><?xml version="1.0" encoding="UTF-8" standalone="yes"?>
<Relationships xmlns="http://schemas.openxmlformats.org/package/2006/relationships"><Relationship Id="rId7" Type="http://schemas.openxmlformats.org/officeDocument/2006/relationships/notesSlide" Target="../notesSlides/notesSlide55.xml"/><Relationship Id="rId6" Type="http://schemas.openxmlformats.org/officeDocument/2006/relationships/vmlDrawing" Target="../drawings/vmlDrawing12.vml"/><Relationship Id="rId5" Type="http://schemas.openxmlformats.org/officeDocument/2006/relationships/slideLayout" Target="../slideLayouts/slideLayout12.xml"/><Relationship Id="rId4" Type="http://schemas.openxmlformats.org/officeDocument/2006/relationships/image" Target="../media/image105.wmf"/><Relationship Id="rId3" Type="http://schemas.openxmlformats.org/officeDocument/2006/relationships/oleObject" Target="../embeddings/oleObject28.bin"/><Relationship Id="rId2" Type="http://schemas.openxmlformats.org/officeDocument/2006/relationships/image" Target="../media/image104.wmf"/><Relationship Id="rId1" Type="http://schemas.openxmlformats.org/officeDocument/2006/relationships/oleObject" Target="../embeddings/oleObject27.bin"/></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vmlDrawing" Target="../drawings/vmlDrawing13.vml"/><Relationship Id="rId4" Type="http://schemas.openxmlformats.org/officeDocument/2006/relationships/slideLayout" Target="../slideLayouts/slideLayout2.xml"/><Relationship Id="rId3" Type="http://schemas.openxmlformats.org/officeDocument/2006/relationships/image" Target="../media/image107.wmf"/><Relationship Id="rId2" Type="http://schemas.openxmlformats.org/officeDocument/2006/relationships/oleObject" Target="../embeddings/oleObject29.bin"/><Relationship Id="rId1" Type="http://schemas.openxmlformats.org/officeDocument/2006/relationships/image" Target="../media/image106.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3"/>
          <p:cNvSpPr txBox="1"/>
          <p:nvPr/>
        </p:nvSpPr>
        <p:spPr>
          <a:xfrm>
            <a:off x="266700" y="4968875"/>
            <a:ext cx="8610600" cy="1905000"/>
          </a:xfrm>
          <a:prstGeom prst="rect">
            <a:avLst/>
          </a:prstGeom>
          <a:noFill/>
          <a:ln w="9525">
            <a:noFill/>
          </a:ln>
        </p:spPr>
        <p:txBody>
          <a:bodyPr/>
          <a:p>
            <a:pPr marL="342900" indent="-342900" algn="ctr" eaLnBrk="1" hangingPunct="1">
              <a:lnSpc>
                <a:spcPct val="110000"/>
              </a:lnSpc>
              <a:spcBef>
                <a:spcPct val="20000"/>
              </a:spcBef>
              <a:buClr>
                <a:schemeClr val="folHlink"/>
              </a:buClr>
              <a:buSzPct val="60000"/>
              <a:buFont typeface="Wingdings" panose="05000000000000000000" pitchFamily="2" charset="2"/>
            </a:pPr>
            <a:r>
              <a:rPr lang="zh-CN" altLang="en-US" b="1" dirty="0">
                <a:latin typeface="Tahoma" panose="020B0604030504040204" pitchFamily="34" charset="0"/>
              </a:rPr>
              <a:t>鲁      才</a:t>
            </a:r>
            <a:endParaRPr lang="en-US" altLang="zh-CN" b="1" dirty="0">
              <a:latin typeface="Tahoma" panose="020B0604030504040204" pitchFamily="34" charset="0"/>
            </a:endParaRPr>
          </a:p>
          <a:p>
            <a:pPr marL="342900" indent="-342900" algn="ctr" eaLnBrk="1" hangingPunct="1">
              <a:lnSpc>
                <a:spcPct val="110000"/>
              </a:lnSpc>
              <a:spcBef>
                <a:spcPct val="20000"/>
              </a:spcBef>
              <a:buClr>
                <a:schemeClr val="folHlink"/>
              </a:buClr>
              <a:buSzPct val="60000"/>
              <a:buFont typeface="Wingdings" panose="05000000000000000000" pitchFamily="2" charset="2"/>
            </a:pPr>
            <a:r>
              <a:rPr lang="zh-CN" altLang="en-US" b="1" dirty="0">
                <a:sym typeface="+mn-ea"/>
              </a:rPr>
              <a:t>信息</a:t>
            </a:r>
            <a:r>
              <a:rPr lang="zh-CN" altLang="en-US" b="1" dirty="0">
                <a:latin typeface="Tahoma" panose="020B0604030504040204" pitchFamily="34" charset="0"/>
              </a:rPr>
              <a:t>与</a:t>
            </a:r>
            <a:r>
              <a:rPr lang="zh-CN" altLang="en-US" b="1" dirty="0">
                <a:sym typeface="+mn-ea"/>
              </a:rPr>
              <a:t>通信</a:t>
            </a:r>
            <a:r>
              <a:rPr lang="zh-CN" altLang="en-US" b="1" dirty="0">
                <a:latin typeface="Tahoma" panose="020B0604030504040204" pitchFamily="34" charset="0"/>
              </a:rPr>
              <a:t>工程学院</a:t>
            </a:r>
            <a:endParaRPr lang="en-US" altLang="zh-CN" b="1" dirty="0">
              <a:latin typeface="Tahoma" panose="020B0604030504040204" pitchFamily="34" charset="0"/>
            </a:endParaRPr>
          </a:p>
        </p:txBody>
      </p:sp>
      <p:sp>
        <p:nvSpPr>
          <p:cNvPr id="8195" name="Rectangle 2"/>
          <p:cNvSpPr txBox="1"/>
          <p:nvPr/>
        </p:nvSpPr>
        <p:spPr>
          <a:xfrm>
            <a:off x="0" y="1981200"/>
            <a:ext cx="9144000" cy="914400"/>
          </a:xfrm>
          <a:prstGeom prst="rect">
            <a:avLst/>
          </a:prstGeom>
          <a:noFill/>
          <a:ln w="9525">
            <a:noFill/>
          </a:ln>
        </p:spPr>
        <p:txBody>
          <a:bodyPr anchor="b" anchorCtr="0"/>
          <a:p>
            <a:pPr algn="ctr" eaLnBrk="1" hangingPunct="1"/>
            <a:r>
              <a:rPr lang="zh-CN" altLang="en-US" sz="5400" b="1" dirty="0">
                <a:solidFill>
                  <a:schemeClr val="tx2"/>
                </a:solidFill>
                <a:latin typeface="黑体" panose="02010609060101010101" pitchFamily="49" charset="-122"/>
                <a:ea typeface="黑体" panose="02010609060101010101" pitchFamily="49" charset="-122"/>
              </a:rPr>
              <a:t>第</a:t>
            </a:r>
            <a:r>
              <a:rPr lang="en-US" altLang="zh-CN" sz="5400" b="1" dirty="0">
                <a:solidFill>
                  <a:schemeClr val="tx2"/>
                </a:solidFill>
                <a:latin typeface="黑体" panose="02010609060101010101" pitchFamily="49" charset="-122"/>
                <a:ea typeface="黑体" panose="02010609060101010101" pitchFamily="49" charset="-122"/>
              </a:rPr>
              <a:t>2</a:t>
            </a:r>
            <a:r>
              <a:rPr lang="zh-CN" altLang="en-US" sz="5400" b="1" dirty="0">
                <a:solidFill>
                  <a:schemeClr val="tx2"/>
                </a:solidFill>
                <a:latin typeface="黑体" panose="02010609060101010101" pitchFamily="49" charset="-122"/>
                <a:ea typeface="黑体" panose="02010609060101010101" pitchFamily="49" charset="-122"/>
              </a:rPr>
              <a:t>章 数据</a:t>
            </a:r>
            <a:endParaRPr lang="en-US" altLang="zh-CN" sz="5400" b="1" dirty="0">
              <a:solidFill>
                <a:schemeClr val="tx2"/>
              </a:solidFill>
              <a:latin typeface="黑体" panose="02010609060101010101" pitchFamily="49" charset="-122"/>
              <a:ea typeface="黑体" panose="02010609060101010101" pitchFamily="49" charset="-122"/>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26627" name="Rectangle 2"/>
          <p:cNvSpPr>
            <a:spLocks noGrp="1"/>
          </p:cNvSpPr>
          <p:nvPr>
            <p:ph type="title"/>
          </p:nvPr>
        </p:nvSpPr>
        <p:spPr>
          <a:xfrm>
            <a:off x="152400" y="-76200"/>
            <a:ext cx="8839200" cy="914400"/>
          </a:xfrm>
          <a:ln/>
        </p:spPr>
        <p:txBody>
          <a:bodyPr vert="horz" wrap="square" lIns="92075" tIns="46038" rIns="92075" bIns="46038" anchor="ctr" anchorCtr="0"/>
          <a:p>
            <a:pPr eaLnBrk="1" hangingPunct="1"/>
            <a:r>
              <a:rPr lang="en-US" altLang="zh-CN" dirty="0">
                <a:ea typeface="宋体" panose="02010600030101010101" pitchFamily="2" charset="-122"/>
              </a:rPr>
              <a:t>Chapter 2: </a:t>
            </a:r>
            <a:r>
              <a:rPr lang="zh-CN" altLang="en-US" dirty="0">
                <a:ea typeface="宋体" panose="02010600030101010101" pitchFamily="2" charset="-122"/>
              </a:rPr>
              <a:t>了解数据</a:t>
            </a:r>
            <a:endParaRPr lang="zh-CN" altLang="en-US" dirty="0">
              <a:ea typeface="宋体" panose="02010600030101010101" pitchFamily="2" charset="-122"/>
            </a:endParaRPr>
          </a:p>
        </p:txBody>
      </p:sp>
      <p:sp>
        <p:nvSpPr>
          <p:cNvPr id="26628" name="Rectangle 3"/>
          <p:cNvSpPr>
            <a:spLocks noGrp="1"/>
          </p:cNvSpPr>
          <p:nvPr>
            <p:ph idx="1"/>
          </p:nvPr>
        </p:nvSpPr>
        <p:spPr>
          <a:xfrm>
            <a:off x="381000" y="838200"/>
            <a:ext cx="8382000" cy="4800600"/>
          </a:xfrm>
          <a:ln/>
        </p:spPr>
        <p:txBody>
          <a:bodyPr vert="horz" wrap="square" lIns="92075" tIns="46038" rIns="92075" bIns="46038" anchor="t" anchorCtr="0"/>
          <a:p>
            <a:pPr eaLnBrk="1" hangingPunct="1">
              <a:lnSpc>
                <a:spcPct val="200000"/>
              </a:lnSpc>
            </a:pPr>
            <a:r>
              <a:rPr lang="zh-CN" altLang="en-US" b="1" dirty="0">
                <a:latin typeface="宋体" panose="02010600030101010101" pitchFamily="2" charset="-122"/>
                <a:ea typeface="宋体" panose="02010600030101010101" pitchFamily="2" charset="-122"/>
              </a:rPr>
              <a:t>数据对象和属性类型</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数据的基本统计描述</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数据可视化</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测量数据相似性和相异性</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总结</a:t>
            </a:r>
            <a:endParaRPr lang="en-US" altLang="zh-CN" b="1" dirty="0">
              <a:latin typeface="宋体" panose="02010600030101010101" pitchFamily="2" charset="-122"/>
              <a:ea typeface="宋体" panose="02010600030101010101" pitchFamily="2" charset="-122"/>
            </a:endParaRPr>
          </a:p>
        </p:txBody>
      </p:sp>
      <p:sp>
        <p:nvSpPr>
          <p:cNvPr id="26629" name="AutoShape 4"/>
          <p:cNvSpPr/>
          <p:nvPr/>
        </p:nvSpPr>
        <p:spPr>
          <a:xfrm rot="9694931">
            <a:off x="4256088" y="2039938"/>
            <a:ext cx="450850" cy="485775"/>
          </a:xfrm>
          <a:custGeom>
            <a:avLst/>
            <a:gdLst/>
            <a:ahLst/>
            <a:cxnLst>
              <a:cxn ang="0">
                <a:pos x="338138" y="0"/>
              </a:cxn>
              <a:cxn ang="0">
                <a:pos x="338138" y="121444"/>
              </a:cxn>
              <a:cxn ang="0">
                <a:pos x="70445" y="121444"/>
              </a:cxn>
              <a:cxn ang="0">
                <a:pos x="70445" y="364331"/>
              </a:cxn>
              <a:cxn ang="0">
                <a:pos x="338138" y="364331"/>
              </a:cxn>
              <a:cxn ang="0">
                <a:pos x="338138" y="485775"/>
              </a:cxn>
              <a:cxn ang="0">
                <a:pos x="450850" y="242888"/>
              </a:cxn>
              <a:cxn ang="0">
                <a:pos x="338138" y="0"/>
              </a:cxn>
              <a:cxn ang="0">
                <a:pos x="28178" y="121444"/>
              </a:cxn>
              <a:cxn ang="0">
                <a:pos x="28178" y="364331"/>
              </a:cxn>
              <a:cxn ang="0">
                <a:pos x="56356" y="364331"/>
              </a:cxn>
              <a:cxn ang="0">
                <a:pos x="56356" y="121444"/>
              </a:cxn>
              <a:cxn ang="0">
                <a:pos x="28178" y="121444"/>
              </a:cxn>
              <a:cxn ang="0">
                <a:pos x="0" y="121444"/>
              </a:cxn>
              <a:cxn ang="0">
                <a:pos x="0" y="364331"/>
              </a:cxn>
              <a:cxn ang="0">
                <a:pos x="14089" y="364331"/>
              </a:cxn>
              <a:cxn ang="0">
                <a:pos x="14089" y="121444"/>
              </a:cxn>
              <a:cxn ang="0">
                <a:pos x="0" y="121444"/>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alpha val="100000"/>
            </a:srgbClr>
          </a:solidFill>
          <a:ln w="9525" cap="flat" cmpd="sng">
            <a:solidFill>
              <a:schemeClr val="tx1">
                <a:alpha val="100000"/>
              </a:schemeClr>
            </a:solidFill>
            <a:prstDash val="solid"/>
            <a:miter lim="800000"/>
            <a:headEnd type="none" w="med" len="med"/>
            <a:tailEnd type="none" w="med" len="med"/>
          </a:ln>
        </p:spPr>
        <p:txBody>
          <a:bodyPr/>
          <a:p>
            <a:endParaRPr lang="zh-CN" altLang="en-US"/>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28675" name="Rectangle 2"/>
          <p:cNvSpPr>
            <a:spLocks noGrp="1"/>
          </p:cNvSpPr>
          <p:nvPr>
            <p:ph type="title"/>
          </p:nvPr>
        </p:nvSpPr>
        <p:spPr>
          <a:xfrm>
            <a:off x="152400" y="76200"/>
            <a:ext cx="8763000" cy="609600"/>
          </a:xfrm>
          <a:ln/>
        </p:spPr>
        <p:txBody>
          <a:bodyPr vert="horz" wrap="square" lIns="91440" tIns="45720" rIns="91440" bIns="45720" anchor="b" anchorCtr="0"/>
          <a:p>
            <a:pPr eaLnBrk="1" hangingPunct="1"/>
            <a:r>
              <a:rPr lang="zh-CN" altLang="en-US" dirty="0">
                <a:solidFill>
                  <a:srgbClr val="170981"/>
                </a:solidFill>
                <a:ea typeface="宋体" panose="02010600030101010101" pitchFamily="2" charset="-122"/>
              </a:rPr>
              <a:t>度量数据的中心趋势</a:t>
            </a:r>
            <a:endParaRPr lang="zh-CN" altLang="en-US" sz="4000" dirty="0">
              <a:solidFill>
                <a:srgbClr val="170981"/>
              </a:solidFill>
              <a:ea typeface="宋体" panose="02010600030101010101" pitchFamily="2" charset="-122"/>
            </a:endParaRPr>
          </a:p>
        </p:txBody>
      </p:sp>
      <p:sp>
        <p:nvSpPr>
          <p:cNvPr id="28676" name="Rectangle 3"/>
          <p:cNvSpPr>
            <a:spLocks noGrp="1"/>
          </p:cNvSpPr>
          <p:nvPr>
            <p:ph type="body" sz="half" idx="1"/>
          </p:nvPr>
        </p:nvSpPr>
        <p:spPr>
          <a:xfrm>
            <a:off x="228600" y="685800"/>
            <a:ext cx="6934200" cy="5867400"/>
          </a:xfrm>
          <a:ln/>
        </p:spPr>
        <p:txBody>
          <a:bodyPr vert="horz" wrap="square" lIns="91440" tIns="45720" rIns="91440" bIns="45720" anchor="t" anchorCtr="0"/>
          <a:p>
            <a:pPr eaLnBrk="1" hangingPunct="1">
              <a:lnSpc>
                <a:spcPct val="130000"/>
              </a:lnSpc>
              <a:buClr>
                <a:schemeClr val="folHlink"/>
              </a:buClr>
              <a:buSzPct val="80000"/>
              <a:buFont typeface="Wingdings" panose="05000000000000000000" pitchFamily="2" charset="2"/>
            </a:pPr>
            <a:r>
              <a:rPr lang="zh-CN" altLang="en-US" sz="2000" b="1" u="sng" dirty="0">
                <a:latin typeface="Times New Roman" panose="02020603050405020304" pitchFamily="18" charset="0"/>
                <a:ea typeface="宋体" panose="02010600030101010101" pitchFamily="2" charset="-122"/>
              </a:rPr>
              <a:t>均值 </a:t>
            </a:r>
            <a:r>
              <a:rPr lang="en-US" altLang="zh-CN" sz="2000" b="1" u="sng" dirty="0">
                <a:latin typeface="Times New Roman" panose="02020603050405020304" pitchFamily="18" charset="0"/>
                <a:ea typeface="宋体" panose="02010600030101010101" pitchFamily="2" charset="-122"/>
              </a:rPr>
              <a:t>(</a:t>
            </a:r>
            <a:r>
              <a:rPr lang="zh-CN" altLang="en-US" sz="2000" b="1" u="sng" dirty="0">
                <a:latin typeface="Times New Roman" panose="02020603050405020304" pitchFamily="18" charset="0"/>
                <a:ea typeface="宋体" panose="02010600030101010101" pitchFamily="2" charset="-122"/>
              </a:rPr>
              <a:t>代数度量</a:t>
            </a:r>
            <a:r>
              <a:rPr lang="en-US" altLang="zh-CN" sz="2000" b="1" u="sng" dirty="0">
                <a:latin typeface="Times New Roman" panose="02020603050405020304" pitchFamily="18" charset="0"/>
                <a:ea typeface="宋体" panose="02010600030101010101" pitchFamily="2" charset="-122"/>
              </a:rPr>
              <a:t>) (</a:t>
            </a:r>
            <a:r>
              <a:rPr lang="zh-CN" altLang="en-US" sz="2000" b="1" u="sng" dirty="0">
                <a:latin typeface="Times New Roman" panose="02020603050405020304" pitchFamily="18" charset="0"/>
                <a:ea typeface="宋体" panose="02010600030101010101" pitchFamily="2" charset="-122"/>
              </a:rPr>
              <a:t>样本 </a:t>
            </a:r>
            <a:r>
              <a:rPr lang="en-US" altLang="zh-CN" sz="2000" b="1" u="sng" dirty="0">
                <a:latin typeface="Times New Roman" panose="02020603050405020304" pitchFamily="18" charset="0"/>
                <a:ea typeface="宋体" panose="02010600030101010101" pitchFamily="2" charset="-122"/>
              </a:rPr>
              <a:t>vs. </a:t>
            </a:r>
            <a:r>
              <a:rPr lang="zh-CN" altLang="en-US" sz="2000" b="1" u="sng" dirty="0">
                <a:latin typeface="Times New Roman" panose="02020603050405020304" pitchFamily="18" charset="0"/>
                <a:ea typeface="宋体" panose="02010600030101010101" pitchFamily="2" charset="-122"/>
              </a:rPr>
              <a:t>总体</a:t>
            </a:r>
            <a:r>
              <a:rPr lang="en-US" altLang="zh-CN" sz="2000" b="1" u="sng" dirty="0">
                <a:latin typeface="Times New Roman" panose="02020603050405020304" pitchFamily="18" charset="0"/>
                <a:ea typeface="宋体" panose="02010600030101010101" pitchFamily="2" charset="-122"/>
              </a:rPr>
              <a:t>):</a:t>
            </a:r>
            <a:endParaRPr lang="en-US" altLang="zh-CN" sz="2000" b="1" u="sng"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buNone/>
            </a:pPr>
            <a:r>
              <a:rPr lang="en-US" altLang="zh-CN" sz="2000" b="1" dirty="0">
                <a:latin typeface="Times New Roman" panose="02020603050405020304" pitchFamily="18" charset="0"/>
                <a:ea typeface="宋体" panose="02010600030101010101" pitchFamily="2" charset="-122"/>
              </a:rPr>
              <a:t>Note: </a:t>
            </a:r>
            <a:r>
              <a:rPr lang="en-US" altLang="zh-CN" sz="2000" b="1" i="1" dirty="0">
                <a:latin typeface="Times New Roman" panose="02020603050405020304" pitchFamily="18" charset="0"/>
                <a:ea typeface="宋体" panose="02010600030101010101" pitchFamily="2" charset="-122"/>
              </a:rPr>
              <a:t>n</a:t>
            </a: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样本大小，</a:t>
            </a:r>
            <a:r>
              <a:rPr lang="en-US" altLang="zh-CN" sz="2000" b="1" i="1" dirty="0">
                <a:latin typeface="Times New Roman" panose="02020603050405020304" pitchFamily="18" charset="0"/>
                <a:ea typeface="宋体" panose="02010600030101010101" pitchFamily="2" charset="-122"/>
              </a:rPr>
              <a:t>N</a:t>
            </a: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总体大小</a:t>
            </a:r>
            <a:r>
              <a:rPr lang="en-US" altLang="zh-CN" sz="2000" b="1" dirty="0">
                <a:latin typeface="Times New Roman" panose="02020603050405020304" pitchFamily="18" charset="0"/>
                <a:ea typeface="宋体" panose="02010600030101010101" pitchFamily="2" charset="-122"/>
              </a:rPr>
              <a:t>. </a:t>
            </a:r>
            <a:endParaRPr lang="en-US" altLang="zh-CN" sz="2000" b="1"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zh-CN" altLang="en-US" sz="2000" b="1" dirty="0">
                <a:latin typeface="Times New Roman" panose="02020603050405020304" pitchFamily="18" charset="0"/>
                <a:ea typeface="宋体" panose="02010600030101010101" pitchFamily="2" charset="-122"/>
              </a:rPr>
              <a:t>加权算术均值</a:t>
            </a:r>
            <a:r>
              <a:rPr lang="en-US" altLang="zh-CN" sz="2000" b="1" dirty="0">
                <a:latin typeface="Times New Roman" panose="02020603050405020304" pitchFamily="18" charset="0"/>
                <a:ea typeface="宋体" panose="02010600030101010101" pitchFamily="2" charset="-122"/>
              </a:rPr>
              <a:t>:</a:t>
            </a:r>
            <a:endParaRPr lang="en-US" altLang="zh-CN" sz="2000" b="1"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zh-CN" altLang="en-US" sz="2000" b="1" dirty="0">
                <a:latin typeface="Times New Roman" panose="02020603050405020304" pitchFamily="18" charset="0"/>
                <a:ea typeface="宋体" panose="02010600030101010101" pitchFamily="2" charset="-122"/>
              </a:rPr>
              <a:t>截断均值</a:t>
            </a: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去掉高低极端值</a:t>
            </a:r>
            <a:endParaRPr lang="en-US" altLang="zh-CN" sz="2000" b="1" dirty="0">
              <a:latin typeface="Times New Roman" panose="02020603050405020304" pitchFamily="18" charset="0"/>
              <a:ea typeface="宋体" panose="02010600030101010101" pitchFamily="2" charset="-122"/>
            </a:endParaRPr>
          </a:p>
          <a:p>
            <a:pPr eaLnBrk="1" hangingPunct="1">
              <a:lnSpc>
                <a:spcPct val="130000"/>
              </a:lnSpc>
              <a:buClr>
                <a:schemeClr val="folHlink"/>
              </a:buClr>
              <a:buSzPct val="80000"/>
              <a:buFont typeface="Wingdings" panose="05000000000000000000" pitchFamily="2" charset="2"/>
            </a:pPr>
            <a:r>
              <a:rPr lang="zh-CN" altLang="en-US" sz="2000" b="1" u="sng" dirty="0">
                <a:latin typeface="Times New Roman" panose="02020603050405020304" pitchFamily="18" charset="0"/>
                <a:ea typeface="宋体" panose="02010600030101010101" pitchFamily="2" charset="-122"/>
              </a:rPr>
              <a:t>中位数</a:t>
            </a:r>
            <a:r>
              <a:rPr lang="en-US" altLang="zh-CN" sz="2000" b="1" dirty="0">
                <a:latin typeface="Times New Roman" panose="02020603050405020304" pitchFamily="18" charset="0"/>
                <a:ea typeface="宋体" panose="02010600030101010101" pitchFamily="2" charset="-122"/>
              </a:rPr>
              <a:t>: </a:t>
            </a:r>
            <a:endParaRPr lang="en-US" altLang="zh-CN" sz="2000" b="1"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zh-CN" altLang="en-US" sz="2000" b="1" dirty="0">
                <a:latin typeface="Times New Roman" panose="02020603050405020304" pitchFamily="18" charset="0"/>
                <a:ea typeface="宋体" panose="02010600030101010101" pitchFamily="2" charset="-122"/>
              </a:rPr>
              <a:t>奇数则为有序集的中间值</a:t>
            </a: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否则为中间两个数的平均</a:t>
            </a:r>
            <a:endParaRPr lang="zh-CN" altLang="en-US" sz="2000" b="1"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基于分组数据</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可以插值估计</a:t>
            </a:r>
            <a:endParaRPr lang="en-US" altLang="zh-CN" sz="2000" b="1" dirty="0">
              <a:latin typeface="Times New Roman" panose="02020603050405020304" pitchFamily="18" charset="0"/>
              <a:ea typeface="宋体" panose="02010600030101010101" pitchFamily="2" charset="-122"/>
            </a:endParaRPr>
          </a:p>
          <a:p>
            <a:pPr eaLnBrk="1" hangingPunct="1">
              <a:lnSpc>
                <a:spcPct val="130000"/>
              </a:lnSpc>
              <a:buClr>
                <a:schemeClr val="folHlink"/>
              </a:buClr>
              <a:buSzPct val="80000"/>
              <a:buFont typeface="Wingdings" panose="05000000000000000000" pitchFamily="2" charset="2"/>
            </a:pPr>
            <a:endParaRPr lang="en-US" altLang="zh-CN" sz="2000" b="1" u="sng" dirty="0">
              <a:latin typeface="Times New Roman" panose="02020603050405020304" pitchFamily="18" charset="0"/>
              <a:ea typeface="宋体" panose="02010600030101010101" pitchFamily="2" charset="-122"/>
            </a:endParaRPr>
          </a:p>
          <a:p>
            <a:pPr eaLnBrk="1" hangingPunct="1">
              <a:lnSpc>
                <a:spcPct val="130000"/>
              </a:lnSpc>
              <a:buClr>
                <a:schemeClr val="folHlink"/>
              </a:buClr>
              <a:buSzPct val="80000"/>
              <a:buFont typeface="Wingdings" panose="05000000000000000000" pitchFamily="2" charset="2"/>
            </a:pPr>
            <a:r>
              <a:rPr lang="zh-CN" altLang="en-US" sz="2000" b="1" u="sng" dirty="0">
                <a:latin typeface="Times New Roman" panose="02020603050405020304" pitchFamily="18" charset="0"/>
                <a:ea typeface="宋体" panose="02010600030101010101" pitchFamily="2" charset="-122"/>
              </a:rPr>
              <a:t>众数</a:t>
            </a:r>
            <a:endParaRPr lang="en-US" altLang="zh-CN" sz="2000" b="1" u="sng"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zh-CN" altLang="en-US" sz="2000" b="1" dirty="0">
                <a:latin typeface="Times New Roman" panose="02020603050405020304" pitchFamily="18" charset="0"/>
                <a:ea typeface="宋体" panose="02010600030101010101" pitchFamily="2" charset="-122"/>
              </a:rPr>
              <a:t>出现频率最高的值</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不惟一</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每个值出现一次则没有</a:t>
            </a:r>
            <a:r>
              <a:rPr lang="en-US" altLang="zh-CN" sz="2000" b="1" dirty="0">
                <a:latin typeface="Times New Roman" panose="02020603050405020304" pitchFamily="18" charset="0"/>
                <a:ea typeface="宋体" panose="02010600030101010101" pitchFamily="2" charset="-122"/>
              </a:rPr>
              <a:t>)</a:t>
            </a:r>
            <a:endParaRPr lang="en-US" altLang="zh-CN" sz="2000" b="1"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en-US" altLang="zh-CN" sz="2000" b="1" dirty="0">
                <a:latin typeface="Times New Roman" panose="02020603050405020304" pitchFamily="18" charset="0"/>
                <a:ea typeface="宋体" panose="02010600030101010101" pitchFamily="2" charset="-122"/>
              </a:rPr>
              <a:t>1/2/3</a:t>
            </a:r>
            <a:r>
              <a:rPr lang="zh-CN" altLang="en-US" sz="2000" b="1" dirty="0">
                <a:latin typeface="Times New Roman" panose="02020603050405020304" pitchFamily="18" charset="0"/>
                <a:ea typeface="宋体" panose="02010600030101010101" pitchFamily="2" charset="-122"/>
              </a:rPr>
              <a:t>个众数</a:t>
            </a:r>
            <a:r>
              <a:rPr lang="en-US" altLang="zh-CN" sz="2000" b="1" dirty="0">
                <a:latin typeface="Times New Roman" panose="02020603050405020304" pitchFamily="18" charset="0"/>
                <a:ea typeface="宋体" panose="02010600030101010101" pitchFamily="2" charset="-122"/>
              </a:rPr>
              <a:t>-〉</a:t>
            </a:r>
            <a:r>
              <a:rPr lang="zh-CN" altLang="en-US" sz="2000" b="1" dirty="0">
                <a:latin typeface="Times New Roman" panose="02020603050405020304" pitchFamily="18" charset="0"/>
                <a:ea typeface="宋体" panose="02010600030101010101" pitchFamily="2" charset="-122"/>
              </a:rPr>
              <a:t>单峰的</a:t>
            </a: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双峰的</a:t>
            </a: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三峰的</a:t>
            </a:r>
            <a:endParaRPr lang="zh-CN" altLang="en-US" sz="2000" b="1"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en-US" altLang="zh-CN" sz="2000" b="1" dirty="0">
                <a:latin typeface="Times New Roman" panose="02020603050405020304" pitchFamily="18" charset="0"/>
                <a:ea typeface="宋体" panose="02010600030101010101" pitchFamily="2" charset="-122"/>
              </a:rPr>
              <a:t>Empirical formula:</a:t>
            </a:r>
            <a:endParaRPr lang="en-US" altLang="zh-CN" sz="2000" b="1" dirty="0">
              <a:latin typeface="Times New Roman" panose="02020603050405020304" pitchFamily="18" charset="0"/>
              <a:ea typeface="宋体" panose="02010600030101010101" pitchFamily="2" charset="-122"/>
            </a:endParaRPr>
          </a:p>
          <a:p>
            <a:pPr eaLnBrk="1" hangingPunct="1">
              <a:lnSpc>
                <a:spcPct val="130000"/>
              </a:lnSpc>
              <a:buClr>
                <a:schemeClr val="folHlink"/>
              </a:buClr>
              <a:buSzPct val="80000"/>
              <a:buFont typeface="Wingdings" panose="05000000000000000000" pitchFamily="2" charset="2"/>
            </a:pPr>
            <a:endParaRPr lang="en-US" altLang="zh-CN" sz="2000" b="1" dirty="0">
              <a:latin typeface="Times New Roman" panose="02020603050405020304" pitchFamily="18" charset="0"/>
              <a:ea typeface="宋体" panose="02010600030101010101" pitchFamily="2" charset="-122"/>
            </a:endParaRPr>
          </a:p>
        </p:txBody>
      </p:sp>
      <p:graphicFrame>
        <p:nvGraphicFramePr>
          <p:cNvPr id="28677" name="Object 4"/>
          <p:cNvGraphicFramePr>
            <a:graphicFrameLocks noChangeAspect="1"/>
          </p:cNvGraphicFramePr>
          <p:nvPr/>
        </p:nvGraphicFramePr>
        <p:xfrm>
          <a:off x="4953000" y="838200"/>
          <a:ext cx="1752600" cy="846138"/>
        </p:xfrm>
        <a:graphic>
          <a:graphicData uri="http://schemas.openxmlformats.org/presentationml/2006/ole">
            <mc:AlternateContent xmlns:mc="http://schemas.openxmlformats.org/markup-compatibility/2006">
              <mc:Choice xmlns:v="urn:schemas-microsoft-com:vml" Requires="v">
                <p:oleObj spid="_x0000_s3095" name="" r:id="rId1" imgW="711200" imgH="431800" progId="Equation.3">
                  <p:embed/>
                </p:oleObj>
              </mc:Choice>
              <mc:Fallback>
                <p:oleObj name="" r:id="rId1" imgW="711200" imgH="431800" progId="Equation.3">
                  <p:embed/>
                  <p:pic>
                    <p:nvPicPr>
                      <p:cNvPr id="0" name="图片 3094"/>
                      <p:cNvPicPr/>
                      <p:nvPr/>
                    </p:nvPicPr>
                    <p:blipFill>
                      <a:blip r:embed="rId2"/>
                      <a:stretch>
                        <a:fillRect/>
                      </a:stretch>
                    </p:blipFill>
                    <p:spPr>
                      <a:xfrm>
                        <a:off x="4953000" y="838200"/>
                        <a:ext cx="1752600" cy="846138"/>
                      </a:xfrm>
                      <a:prstGeom prst="rect">
                        <a:avLst/>
                      </a:prstGeom>
                      <a:noFill/>
                      <a:ln w="38100">
                        <a:noFill/>
                        <a:miter/>
                      </a:ln>
                    </p:spPr>
                  </p:pic>
                </p:oleObj>
              </mc:Fallback>
            </mc:AlternateContent>
          </a:graphicData>
        </a:graphic>
      </p:graphicFrame>
      <p:graphicFrame>
        <p:nvGraphicFramePr>
          <p:cNvPr id="28678" name="Object 5"/>
          <p:cNvGraphicFramePr>
            <a:graphicFrameLocks noChangeAspect="1"/>
          </p:cNvGraphicFramePr>
          <p:nvPr/>
        </p:nvGraphicFramePr>
        <p:xfrm>
          <a:off x="6096000" y="1600200"/>
          <a:ext cx="1600200" cy="1447800"/>
        </p:xfrm>
        <a:graphic>
          <a:graphicData uri="http://schemas.openxmlformats.org/presentationml/2006/ole">
            <mc:AlternateContent xmlns:mc="http://schemas.openxmlformats.org/markup-compatibility/2006">
              <mc:Choice xmlns:v="urn:schemas-microsoft-com:vml" Requires="v">
                <p:oleObj spid="_x0000_s3094" name="" r:id="rId3" imgW="749300" imgH="838200" progId="Equation.3">
                  <p:embed/>
                </p:oleObj>
              </mc:Choice>
              <mc:Fallback>
                <p:oleObj name="" r:id="rId3" imgW="749300" imgH="838200" progId="Equation.3">
                  <p:embed/>
                  <p:pic>
                    <p:nvPicPr>
                      <p:cNvPr id="0" name="图片 3093"/>
                      <p:cNvPicPr/>
                      <p:nvPr/>
                    </p:nvPicPr>
                    <p:blipFill>
                      <a:blip r:embed="rId4"/>
                      <a:stretch>
                        <a:fillRect/>
                      </a:stretch>
                    </p:blipFill>
                    <p:spPr>
                      <a:xfrm>
                        <a:off x="6096000" y="1600200"/>
                        <a:ext cx="1600200" cy="1447800"/>
                      </a:xfrm>
                      <a:prstGeom prst="rect">
                        <a:avLst/>
                      </a:prstGeom>
                      <a:noFill/>
                      <a:ln w="38100">
                        <a:noFill/>
                        <a:miter/>
                      </a:ln>
                    </p:spPr>
                  </p:pic>
                </p:oleObj>
              </mc:Fallback>
            </mc:AlternateContent>
          </a:graphicData>
        </a:graphic>
      </p:graphicFrame>
      <p:graphicFrame>
        <p:nvGraphicFramePr>
          <p:cNvPr id="28679" name="Object 6"/>
          <p:cNvGraphicFramePr>
            <a:graphicFrameLocks noChangeAspect="1"/>
          </p:cNvGraphicFramePr>
          <p:nvPr/>
        </p:nvGraphicFramePr>
        <p:xfrm>
          <a:off x="4038600" y="3687763"/>
          <a:ext cx="4673600" cy="884237"/>
        </p:xfrm>
        <a:graphic>
          <a:graphicData uri="http://schemas.openxmlformats.org/presentationml/2006/ole">
            <mc:AlternateContent xmlns:mc="http://schemas.openxmlformats.org/markup-compatibility/2006">
              <mc:Choice xmlns:v="urn:schemas-microsoft-com:vml" Requires="v">
                <p:oleObj spid="_x0000_s3097" name="" r:id="rId5" imgW="1943100" imgH="368300" progId="Equation.3">
                  <p:embed/>
                </p:oleObj>
              </mc:Choice>
              <mc:Fallback>
                <p:oleObj name="" r:id="rId5" imgW="1943100" imgH="368300" progId="Equation.3">
                  <p:embed/>
                  <p:pic>
                    <p:nvPicPr>
                      <p:cNvPr id="0" name="图片 3096"/>
                      <p:cNvPicPr/>
                      <p:nvPr/>
                    </p:nvPicPr>
                    <p:blipFill>
                      <a:blip r:embed="rId6"/>
                      <a:stretch>
                        <a:fillRect/>
                      </a:stretch>
                    </p:blipFill>
                    <p:spPr>
                      <a:xfrm>
                        <a:off x="4038600" y="3687763"/>
                        <a:ext cx="4673600" cy="884237"/>
                      </a:xfrm>
                      <a:prstGeom prst="rect">
                        <a:avLst/>
                      </a:prstGeom>
                      <a:noFill/>
                      <a:ln w="38100">
                        <a:noFill/>
                        <a:miter/>
                      </a:ln>
                    </p:spPr>
                  </p:pic>
                </p:oleObj>
              </mc:Fallback>
            </mc:AlternateContent>
          </a:graphicData>
        </a:graphic>
      </p:graphicFrame>
      <p:graphicFrame>
        <p:nvGraphicFramePr>
          <p:cNvPr id="28680" name="Object 7"/>
          <p:cNvGraphicFramePr>
            <a:graphicFrameLocks noChangeAspect="1"/>
          </p:cNvGraphicFramePr>
          <p:nvPr/>
        </p:nvGraphicFramePr>
        <p:xfrm>
          <a:off x="914400" y="6232525"/>
          <a:ext cx="4191000" cy="396875"/>
        </p:xfrm>
        <a:graphic>
          <a:graphicData uri="http://schemas.openxmlformats.org/presentationml/2006/ole">
            <mc:AlternateContent xmlns:mc="http://schemas.openxmlformats.org/markup-compatibility/2006">
              <mc:Choice xmlns:v="urn:schemas-microsoft-com:vml" Requires="v">
                <p:oleObj spid="_x0000_s3098" name="" r:id="rId7" imgW="2197100" imgH="203200" progId="Equation.3">
                  <p:embed/>
                </p:oleObj>
              </mc:Choice>
              <mc:Fallback>
                <p:oleObj name="" r:id="rId7" imgW="2197100" imgH="203200" progId="Equation.3">
                  <p:embed/>
                  <p:pic>
                    <p:nvPicPr>
                      <p:cNvPr id="0" name="图片 3097"/>
                      <p:cNvPicPr/>
                      <p:nvPr/>
                    </p:nvPicPr>
                    <p:blipFill>
                      <a:blip r:embed="rId8"/>
                      <a:stretch>
                        <a:fillRect/>
                      </a:stretch>
                    </p:blipFill>
                    <p:spPr>
                      <a:xfrm>
                        <a:off x="914400" y="6232525"/>
                        <a:ext cx="4191000" cy="396875"/>
                      </a:xfrm>
                      <a:prstGeom prst="rect">
                        <a:avLst/>
                      </a:prstGeom>
                      <a:noFill/>
                      <a:ln w="38100">
                        <a:noFill/>
                        <a:miter/>
                      </a:ln>
                    </p:spPr>
                  </p:pic>
                </p:oleObj>
              </mc:Fallback>
            </mc:AlternateContent>
          </a:graphicData>
        </a:graphic>
      </p:graphicFrame>
      <p:graphicFrame>
        <p:nvGraphicFramePr>
          <p:cNvPr id="28681" name="Object 8"/>
          <p:cNvGraphicFramePr>
            <a:graphicFrameLocks noGrp="1" noChangeAspect="1"/>
          </p:cNvGraphicFramePr>
          <p:nvPr>
            <p:ph sz="half" idx="2"/>
          </p:nvPr>
        </p:nvGraphicFramePr>
        <p:xfrm>
          <a:off x="6858000" y="914400"/>
          <a:ext cx="1066800" cy="771525"/>
        </p:xfrm>
        <a:graphic>
          <a:graphicData uri="http://schemas.openxmlformats.org/presentationml/2006/ole">
            <mc:AlternateContent xmlns:mc="http://schemas.openxmlformats.org/markup-compatibility/2006">
              <mc:Choice xmlns:v="urn:schemas-microsoft-com:vml" Requires="v">
                <p:oleObj spid="_x0000_s3096" name="" r:id="rId9" imgW="596900" imgH="431800" progId="Equation.3">
                  <p:embed/>
                </p:oleObj>
              </mc:Choice>
              <mc:Fallback>
                <p:oleObj name="" r:id="rId9" imgW="596900" imgH="431800" progId="Equation.3">
                  <p:embed/>
                  <p:pic>
                    <p:nvPicPr>
                      <p:cNvPr id="0" name="图片 3095"/>
                      <p:cNvPicPr/>
                      <p:nvPr/>
                    </p:nvPicPr>
                    <p:blipFill>
                      <a:blip r:embed="rId10"/>
                      <a:srcRect/>
                      <a:stretch>
                        <a:fillRect/>
                      </a:stretch>
                    </p:blipFill>
                    <p:spPr>
                      <a:xfrm>
                        <a:off x="6858000" y="914400"/>
                        <a:ext cx="1066800" cy="771525"/>
                      </a:xfrm>
                      <a:prstGeom prst="rect">
                        <a:avLst/>
                      </a:prstGeom>
                      <a:noFill/>
                      <a:ln w="38100">
                        <a:miter/>
                      </a:ln>
                    </p:spPr>
                  </p:pic>
                </p:oleObj>
              </mc:Fallback>
            </mc:AlternateContent>
          </a:graphicData>
        </a:graphic>
      </p:graphicFrame>
      <p:pic>
        <p:nvPicPr>
          <p:cNvPr id="28682" name="Picture 12"/>
          <p:cNvPicPr>
            <a:picLocks noChangeAspect="1"/>
          </p:cNvPicPr>
          <p:nvPr/>
        </p:nvPicPr>
        <p:blipFill>
          <a:blip r:embed="rId11"/>
          <a:stretch>
            <a:fillRect/>
          </a:stretch>
        </p:blipFill>
        <p:spPr>
          <a:xfrm>
            <a:off x="6827838" y="4710113"/>
            <a:ext cx="2316162" cy="2071687"/>
          </a:xfrm>
          <a:prstGeom prst="rect">
            <a:avLst/>
          </a:prstGeom>
          <a:noFill/>
          <a:ln w="9525">
            <a:noFill/>
          </a:ln>
        </p:spPr>
      </p:pic>
      <p:sp>
        <p:nvSpPr>
          <p:cNvPr id="28683" name="TextBox 3"/>
          <p:cNvSpPr txBox="1"/>
          <p:nvPr/>
        </p:nvSpPr>
        <p:spPr>
          <a:xfrm>
            <a:off x="6096000" y="5638800"/>
            <a:ext cx="685800" cy="396875"/>
          </a:xfrm>
          <a:prstGeom prst="rect">
            <a:avLst/>
          </a:prstGeom>
          <a:noFill/>
          <a:ln w="9525">
            <a:noFill/>
          </a:ln>
        </p:spPr>
        <p:txBody>
          <a:bodyPr>
            <a:spAutoFit/>
          </a:bodyPr>
          <a:p>
            <a:pPr eaLnBrk="1" hangingPunct="1"/>
            <a:r>
              <a:rPr lang="en-US" altLang="zh-CN" sz="1000" b="1" dirty="0">
                <a:latin typeface="Tahoma" panose="020B0604030504040204" pitchFamily="34" charset="0"/>
                <a:ea typeface="MS PGothic" panose="020B0600070205080204" pitchFamily="34" charset="-128"/>
              </a:rPr>
              <a:t>Median interval</a:t>
            </a:r>
            <a:endParaRPr lang="en-US" altLang="zh-CN" sz="1000" b="1" dirty="0">
              <a:latin typeface="Tahoma" panose="020B0604030504040204" pitchFamily="34" charset="0"/>
              <a:ea typeface="MS PGothic" panose="020B0600070205080204" pitchFamily="34" charset="-128"/>
            </a:endParaRPr>
          </a:p>
        </p:txBody>
      </p:sp>
      <p:cxnSp>
        <p:nvCxnSpPr>
          <p:cNvPr id="28684" name="Straight Arrow Connector 2"/>
          <p:cNvCxnSpPr/>
          <p:nvPr/>
        </p:nvCxnSpPr>
        <p:spPr>
          <a:xfrm>
            <a:off x="6248400" y="5838825"/>
            <a:ext cx="457200" cy="0"/>
          </a:xfrm>
          <a:prstGeom prst="straightConnector1">
            <a:avLst/>
          </a:prstGeom>
          <a:ln w="9525" cap="flat" cmpd="sng">
            <a:solidFill>
              <a:schemeClr val="tx1"/>
            </a:solidFill>
            <a:prstDash val="solid"/>
            <a:miter/>
            <a:headEnd type="none" w="med" len="med"/>
            <a:tailEnd type="arrow" w="med" len="med"/>
          </a:ln>
        </p:spPr>
      </p:cxn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30723" name="Date Placeholder 5"/>
          <p:cNvSpPr txBox="1">
            <a:spLocks noGrp="1"/>
          </p:cNvSpPr>
          <p:nvPr>
            <p:ph type="dt" sz="half"/>
          </p:nvPr>
        </p:nvSpPr>
        <p:spPr>
          <a:xfrm>
            <a:off x="152400" y="6477000"/>
            <a:ext cx="1905000" cy="381000"/>
          </a:xfrm>
          <a:prstGeom prst="rect">
            <a:avLst/>
          </a:prstGeom>
          <a:noFill/>
          <a:ln w="9525">
            <a:noFill/>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eaLnBrk="1" hangingPunct="1"/>
            <a:fld id="{BB962C8B-B14F-4D97-AF65-F5344CB8AC3E}" type="datetime4">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30724" name="Footer Placeholder 6"/>
          <p:cNvSpPr txBox="1">
            <a:spLocks noGrp="1"/>
          </p:cNvSpPr>
          <p:nvPr>
            <p:ph type="ftr" sz="quarter"/>
          </p:nvPr>
        </p:nvSpPr>
        <p:spPr>
          <a:xfrm>
            <a:off x="3124200" y="6477000"/>
            <a:ext cx="2895600" cy="381000"/>
          </a:xfrm>
          <a:prstGeom prst="rect">
            <a:avLst/>
          </a:prstGeom>
          <a:noFill/>
          <a:ln w="9525">
            <a:noFill/>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ctr" eaLnBrk="1" hangingPunct="1"/>
            <a:r>
              <a:rPr lang="en-US" altLang="zh-CN" sz="1200" dirty="0">
                <a:latin typeface="Times New Roman" panose="02020603050405020304" pitchFamily="18" charset="0"/>
              </a:rPr>
              <a:t>Data Mining: Concepts and Techniques</a:t>
            </a:r>
            <a:endParaRPr lang="en-US" altLang="zh-CN" sz="1200" dirty="0">
              <a:latin typeface="Times New Roman" panose="02020603050405020304" pitchFamily="18" charset="0"/>
            </a:endParaRPr>
          </a:p>
        </p:txBody>
      </p:sp>
      <p:sp>
        <p:nvSpPr>
          <p:cNvPr id="30725" name="Slide Number Placeholder 7"/>
          <p:cNvSpPr txBox="1">
            <a:spLocks noGrp="1"/>
          </p:cNvSpPr>
          <p:nvPr/>
        </p:nvSpPr>
        <p:spPr>
          <a:xfrm>
            <a:off x="7239000" y="6477000"/>
            <a:ext cx="1905000" cy="381000"/>
          </a:xfrm>
          <a:prstGeom prst="rect">
            <a:avLst/>
          </a:prstGeom>
          <a:noFill/>
          <a:ln w="9525">
            <a:noFill/>
          </a:ln>
        </p:spPr>
        <p:txBody>
          <a:bodyPr anchor="b" anchorCtr="0"/>
          <a:p>
            <a:pPr algn="r" eaLnBrk="1" hangingPunct="1"/>
            <a:fld id="{9A0DB2DC-4C9A-4742-B13C-FB6460FD3503}" type="slidenum">
              <a:rPr lang="zh-CN" altLang="en-US" sz="1200" dirty="0">
                <a:latin typeface="Times New Roman" panose="02020603050405020304" pitchFamily="18" charset="0"/>
              </a:rPr>
            </a:fld>
            <a:endParaRPr lang="zh-CN" altLang="en-US" sz="1200" dirty="0">
              <a:latin typeface="Times New Roman" panose="02020603050405020304" pitchFamily="18" charset="0"/>
            </a:endParaRPr>
          </a:p>
        </p:txBody>
      </p:sp>
      <p:sp>
        <p:nvSpPr>
          <p:cNvPr id="30726" name="Rectangle 2"/>
          <p:cNvSpPr>
            <a:spLocks noGrp="1"/>
          </p:cNvSpPr>
          <p:nvPr>
            <p:ph type="title"/>
          </p:nvPr>
        </p:nvSpPr>
        <p:spPr>
          <a:xfrm>
            <a:off x="0" y="0"/>
            <a:ext cx="5867400" cy="685800"/>
          </a:xfrm>
          <a:ln/>
        </p:spPr>
        <p:txBody>
          <a:bodyPr vert="horz" wrap="square" lIns="91440" tIns="45720" rIns="91440" bIns="45720" anchor="b" anchorCtr="0"/>
          <a:p>
            <a:pPr eaLnBrk="1" hangingPunct="1"/>
            <a:r>
              <a:rPr lang="zh-CN" altLang="en-US" dirty="0">
                <a:latin typeface="Times New Roman" panose="02020603050405020304" pitchFamily="18" charset="0"/>
                <a:ea typeface="宋体" panose="02010600030101010101" pitchFamily="2" charset="-122"/>
              </a:rPr>
              <a:t>对称</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偏斜数据</a:t>
            </a:r>
            <a:endParaRPr lang="en-US" altLang="zh-CN" dirty="0">
              <a:latin typeface="Times New Roman" panose="02020603050405020304" pitchFamily="18" charset="0"/>
              <a:ea typeface="宋体" panose="02010600030101010101" pitchFamily="2" charset="-122"/>
            </a:endParaRPr>
          </a:p>
        </p:txBody>
      </p:sp>
      <p:sp>
        <p:nvSpPr>
          <p:cNvPr id="30727" name="Rectangle 3"/>
          <p:cNvSpPr>
            <a:spLocks noGrp="1"/>
          </p:cNvSpPr>
          <p:nvPr>
            <p:ph type="body" sz="half" idx="1"/>
          </p:nvPr>
        </p:nvSpPr>
        <p:spPr>
          <a:xfrm>
            <a:off x="533400" y="1219200"/>
            <a:ext cx="4191000" cy="1255713"/>
          </a:xfrm>
          <a:ln/>
        </p:spPr>
        <p:txBody>
          <a:bodyPr vert="horz" wrap="square" lIns="91440" tIns="45720" rIns="91440" bIns="45720" anchor="t" anchorCtr="0"/>
          <a:p>
            <a:pPr eaLnBrk="1" hangingPunct="1">
              <a:lnSpc>
                <a:spcPct val="120000"/>
              </a:lnSpc>
              <a:buClr>
                <a:schemeClr val="folHlink"/>
              </a:buClr>
              <a:buSzPct val="60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中位数</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均值</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众数：对称</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正倾斜和负倾斜数据</a:t>
            </a:r>
            <a:endParaRPr lang="en-US" altLang="zh-CN" sz="2400" b="1" dirty="0">
              <a:latin typeface="Times New Roman" panose="02020603050405020304" pitchFamily="18" charset="0"/>
              <a:ea typeface="宋体" panose="02010600030101010101" pitchFamily="2" charset="-122"/>
            </a:endParaRPr>
          </a:p>
        </p:txBody>
      </p:sp>
      <p:pic>
        <p:nvPicPr>
          <p:cNvPr id="30728" name="Picture 6" descr="rightskewed"/>
          <p:cNvPicPr>
            <a:picLocks noGrp="1" noChangeAspect="1"/>
          </p:cNvPicPr>
          <p:nvPr>
            <p:ph sz="quarter" idx="2"/>
          </p:nvPr>
        </p:nvPicPr>
        <p:blipFill>
          <a:blip r:embed="rId1"/>
          <a:srcRect/>
          <a:stretch>
            <a:fillRect/>
          </a:stretch>
        </p:blipFill>
        <p:spPr>
          <a:xfrm>
            <a:off x="4343400" y="2819400"/>
            <a:ext cx="4800600" cy="4048125"/>
          </a:xfrm>
          <a:ln/>
        </p:spPr>
      </p:pic>
      <p:pic>
        <p:nvPicPr>
          <p:cNvPr id="30729" name="Picture 8" descr="leftskewed"/>
          <p:cNvPicPr>
            <a:picLocks noGrp="1" noChangeAspect="1"/>
          </p:cNvPicPr>
          <p:nvPr>
            <p:ph sz="quarter" idx="3"/>
          </p:nvPr>
        </p:nvPicPr>
        <p:blipFill>
          <a:blip r:embed="rId2"/>
          <a:srcRect/>
          <a:stretch>
            <a:fillRect/>
          </a:stretch>
        </p:blipFill>
        <p:spPr>
          <a:xfrm>
            <a:off x="0" y="3086100"/>
            <a:ext cx="4876800" cy="3771900"/>
          </a:xfrm>
          <a:ln/>
        </p:spPr>
      </p:pic>
      <p:pic>
        <p:nvPicPr>
          <p:cNvPr id="30730" name="Picture 10" descr="ha02skew1"/>
          <p:cNvPicPr>
            <a:picLocks noChangeAspect="1"/>
          </p:cNvPicPr>
          <p:nvPr/>
        </p:nvPicPr>
        <p:blipFill>
          <a:blip r:embed="rId3"/>
          <a:stretch>
            <a:fillRect/>
          </a:stretch>
        </p:blipFill>
        <p:spPr>
          <a:xfrm>
            <a:off x="5105400" y="298450"/>
            <a:ext cx="3810000" cy="3095625"/>
          </a:xfrm>
          <a:prstGeom prst="rect">
            <a:avLst/>
          </a:prstGeom>
          <a:noFill/>
          <a:ln w="9525">
            <a:noFill/>
          </a:ln>
        </p:spPr>
      </p:pic>
      <p:sp>
        <p:nvSpPr>
          <p:cNvPr id="30731" name="Rectangle 11"/>
          <p:cNvSpPr/>
          <p:nvPr/>
        </p:nvSpPr>
        <p:spPr>
          <a:xfrm>
            <a:off x="2362200" y="5181600"/>
            <a:ext cx="1981200" cy="381000"/>
          </a:xfrm>
          <a:prstGeom prst="rect">
            <a:avLst/>
          </a:prstGeom>
          <a:noFill/>
          <a:ln w="9525">
            <a:noFill/>
          </a:ln>
        </p:spPr>
        <p:txBody>
          <a:bodyPr/>
          <a:p>
            <a:pPr algn="ctr" eaLnBrk="1" hangingPunct="1">
              <a:spcBef>
                <a:spcPct val="20000"/>
              </a:spcBef>
              <a:buClr>
                <a:schemeClr val="folHlink"/>
              </a:buClr>
              <a:buSzPct val="60000"/>
            </a:pPr>
            <a:r>
              <a:rPr lang="en-US" altLang="zh-CN" dirty="0">
                <a:solidFill>
                  <a:schemeClr val="tx2"/>
                </a:solidFill>
                <a:latin typeface="Times New Roman" panose="02020603050405020304" pitchFamily="18" charset="0"/>
              </a:rPr>
              <a:t>positively skewed</a:t>
            </a:r>
            <a:endParaRPr lang="en-US" altLang="zh-CN" dirty="0">
              <a:solidFill>
                <a:schemeClr val="tx2"/>
              </a:solidFill>
              <a:latin typeface="Times New Roman" panose="02020603050405020304" pitchFamily="18" charset="0"/>
            </a:endParaRPr>
          </a:p>
        </p:txBody>
      </p:sp>
      <p:sp>
        <p:nvSpPr>
          <p:cNvPr id="30732" name="Rectangle 12"/>
          <p:cNvSpPr/>
          <p:nvPr/>
        </p:nvSpPr>
        <p:spPr>
          <a:xfrm>
            <a:off x="5257800" y="5181600"/>
            <a:ext cx="1981200" cy="381000"/>
          </a:xfrm>
          <a:prstGeom prst="rect">
            <a:avLst/>
          </a:prstGeom>
          <a:noFill/>
          <a:ln w="9525">
            <a:noFill/>
          </a:ln>
        </p:spPr>
        <p:txBody>
          <a:bodyPr/>
          <a:p>
            <a:pPr algn="ctr" eaLnBrk="1" hangingPunct="1">
              <a:spcBef>
                <a:spcPct val="20000"/>
              </a:spcBef>
              <a:buClr>
                <a:schemeClr val="folHlink"/>
              </a:buClr>
              <a:buSzPct val="60000"/>
            </a:pPr>
            <a:r>
              <a:rPr lang="en-US" altLang="zh-CN" dirty="0">
                <a:solidFill>
                  <a:schemeClr val="tx2"/>
                </a:solidFill>
                <a:latin typeface="Times New Roman" panose="02020603050405020304" pitchFamily="18" charset="0"/>
              </a:rPr>
              <a:t>negatively skewed</a:t>
            </a:r>
            <a:endParaRPr lang="en-US" altLang="zh-CN" dirty="0">
              <a:solidFill>
                <a:schemeClr val="tx2"/>
              </a:solidFill>
              <a:latin typeface="Times New Roman" panose="02020603050405020304" pitchFamily="18" charset="0"/>
            </a:endParaRPr>
          </a:p>
        </p:txBody>
      </p:sp>
      <p:sp>
        <p:nvSpPr>
          <p:cNvPr id="30733" name="Rectangle 13"/>
          <p:cNvSpPr/>
          <p:nvPr/>
        </p:nvSpPr>
        <p:spPr>
          <a:xfrm>
            <a:off x="5562600" y="1371600"/>
            <a:ext cx="1981200" cy="381000"/>
          </a:xfrm>
          <a:prstGeom prst="rect">
            <a:avLst/>
          </a:prstGeom>
          <a:noFill/>
          <a:ln w="9525">
            <a:noFill/>
          </a:ln>
        </p:spPr>
        <p:txBody>
          <a:bodyPr/>
          <a:p>
            <a:pPr marL="342900" indent="-342900" eaLnBrk="1" hangingPunct="1">
              <a:spcBef>
                <a:spcPct val="20000"/>
              </a:spcBef>
              <a:buClr>
                <a:schemeClr val="folHlink"/>
              </a:buClr>
              <a:buSzPct val="60000"/>
            </a:pPr>
            <a:r>
              <a:rPr lang="en-US" altLang="zh-CN" dirty="0">
                <a:solidFill>
                  <a:schemeClr val="tx2"/>
                </a:solidFill>
                <a:latin typeface="Times New Roman" panose="02020603050405020304" pitchFamily="18" charset="0"/>
              </a:rPr>
              <a:t>symmetric</a:t>
            </a:r>
            <a:endParaRPr lang="en-US" altLang="zh-CN" dirty="0">
              <a:solidFill>
                <a:schemeClr val="tx2"/>
              </a:solidFill>
              <a:latin typeface="Times New Roman" panose="02020603050405020304" pitchFamily="18" charset="0"/>
            </a:endParaRP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32771" name="Rectangle 2"/>
          <p:cNvSpPr>
            <a:spLocks noGrp="1"/>
          </p:cNvSpPr>
          <p:nvPr>
            <p:ph type="title"/>
          </p:nvPr>
        </p:nvSpPr>
        <p:spPr>
          <a:xfrm>
            <a:off x="152400" y="76200"/>
            <a:ext cx="8763000" cy="609600"/>
          </a:xfrm>
          <a:ln/>
        </p:spPr>
        <p:txBody>
          <a:bodyPr vert="horz" wrap="square" lIns="91440" tIns="45720" rIns="91440" bIns="45720" anchor="b" anchorCtr="0"/>
          <a:p>
            <a:pPr eaLnBrk="1" hangingPunct="1"/>
            <a:r>
              <a:rPr lang="zh-CN" altLang="en-US" dirty="0">
                <a:ea typeface="宋体" panose="02010600030101010101" pitchFamily="2" charset="-122"/>
              </a:rPr>
              <a:t>度量数据散布</a:t>
            </a:r>
            <a:endParaRPr lang="en-US" altLang="zh-CN" dirty="0">
              <a:ea typeface="宋体" panose="02010600030101010101" pitchFamily="2" charset="-122"/>
            </a:endParaRPr>
          </a:p>
        </p:txBody>
      </p:sp>
      <p:sp>
        <p:nvSpPr>
          <p:cNvPr id="32772" name="Rectangle 3"/>
          <p:cNvSpPr>
            <a:spLocks noGrp="1"/>
          </p:cNvSpPr>
          <p:nvPr>
            <p:ph type="body" sz="half" idx="1"/>
          </p:nvPr>
        </p:nvSpPr>
        <p:spPr>
          <a:xfrm>
            <a:off x="304800" y="685800"/>
            <a:ext cx="8610600" cy="6096000"/>
          </a:xfrm>
          <a:ln/>
        </p:spPr>
        <p:txBody>
          <a:bodyPr vert="horz" wrap="square" lIns="91440" tIns="45720" rIns="91440" bIns="45720" anchor="t" anchorCtr="0"/>
          <a:p>
            <a:pPr eaLnBrk="1" hangingPunct="1">
              <a:lnSpc>
                <a:spcPct val="130000"/>
              </a:lnSpc>
              <a:buClr>
                <a:schemeClr val="folHlink"/>
              </a:buClr>
              <a:buSzPct val="80000"/>
              <a:buFont typeface="Wingdings" panose="05000000000000000000" pitchFamily="2" charset="2"/>
            </a:pPr>
            <a:r>
              <a:rPr lang="zh-CN" altLang="en-US" sz="2200" b="1" dirty="0">
                <a:latin typeface="Times New Roman" panose="02020603050405020304" pitchFamily="18" charset="0"/>
                <a:ea typeface="宋体" panose="02010600030101010101" pitchFamily="2" charset="-122"/>
              </a:rPr>
              <a:t>四分位数</a:t>
            </a:r>
            <a:r>
              <a:rPr lang="en-US" altLang="zh-CN" sz="2200" b="1" dirty="0">
                <a:latin typeface="Times New Roman" panose="02020603050405020304" pitchFamily="18" charset="0"/>
                <a:ea typeface="宋体" panose="02010600030101010101" pitchFamily="2" charset="-122"/>
              </a:rPr>
              <a:t>Quartiles, </a:t>
            </a:r>
            <a:r>
              <a:rPr lang="zh-CN" altLang="en-US" sz="2200" b="1" dirty="0">
                <a:latin typeface="Times New Roman" panose="02020603050405020304" pitchFamily="18" charset="0"/>
                <a:ea typeface="宋体" panose="02010600030101010101" pitchFamily="2" charset="-122"/>
              </a:rPr>
              <a:t>离群点 </a:t>
            </a:r>
            <a:r>
              <a:rPr lang="en-US" altLang="zh-CN" sz="2200" b="1" dirty="0">
                <a:latin typeface="Times New Roman" panose="02020603050405020304" pitchFamily="18" charset="0"/>
                <a:ea typeface="宋体" panose="02010600030101010101" pitchFamily="2" charset="-122"/>
              </a:rPr>
              <a:t>outliers </a:t>
            </a:r>
            <a:r>
              <a:rPr lang="zh-CN" altLang="en-US" sz="2200" b="1" dirty="0">
                <a:latin typeface="Times New Roman" panose="02020603050405020304" pitchFamily="18" charset="0"/>
                <a:ea typeface="宋体" panose="02010600030101010101" pitchFamily="2" charset="-122"/>
              </a:rPr>
              <a:t>，盒图 </a:t>
            </a:r>
            <a:r>
              <a:rPr lang="en-US" altLang="zh-CN" sz="2200" b="1" dirty="0">
                <a:latin typeface="Times New Roman" panose="02020603050405020304" pitchFamily="18" charset="0"/>
                <a:ea typeface="宋体" panose="02010600030101010101" pitchFamily="2" charset="-122"/>
              </a:rPr>
              <a:t>boxplots</a:t>
            </a:r>
            <a:endParaRPr lang="en-US" altLang="zh-CN" sz="2200" b="1"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zh-CN" altLang="en-US" sz="2200" b="1" dirty="0">
                <a:latin typeface="Times New Roman" panose="02020603050405020304" pitchFamily="18" charset="0"/>
                <a:ea typeface="宋体" panose="02010600030101010101" pitchFamily="2" charset="-122"/>
              </a:rPr>
              <a:t>四分位数：</a:t>
            </a:r>
            <a:r>
              <a:rPr lang="en-US" altLang="zh-CN" sz="2200" dirty="0">
                <a:latin typeface="Times New Roman" panose="02020603050405020304" pitchFamily="18" charset="0"/>
                <a:ea typeface="宋体" panose="02010600030101010101" pitchFamily="2" charset="-122"/>
              </a:rPr>
              <a:t>Q</a:t>
            </a:r>
            <a:r>
              <a:rPr lang="en-US" altLang="zh-CN" sz="2200" baseline="-25000" dirty="0">
                <a:latin typeface="Times New Roman" panose="02020603050405020304" pitchFamily="18" charset="0"/>
                <a:ea typeface="宋体" panose="02010600030101010101" pitchFamily="2" charset="-122"/>
              </a:rPr>
              <a:t>1</a:t>
            </a:r>
            <a:r>
              <a:rPr lang="en-US" altLang="zh-CN" sz="2200" dirty="0">
                <a:latin typeface="Times New Roman" panose="02020603050405020304" pitchFamily="18" charset="0"/>
                <a:ea typeface="宋体" panose="02010600030101010101" pitchFamily="2" charset="-122"/>
              </a:rPr>
              <a:t> (25</a:t>
            </a:r>
            <a:r>
              <a:rPr lang="en-US" altLang="zh-CN" sz="2200" baseline="30000" dirty="0">
                <a:latin typeface="Times New Roman" panose="02020603050405020304" pitchFamily="18" charset="0"/>
                <a:ea typeface="宋体" panose="02010600030101010101" pitchFamily="2" charset="-122"/>
              </a:rPr>
              <a:t>th</a:t>
            </a:r>
            <a:r>
              <a:rPr lang="en-US" altLang="zh-CN" sz="2200" dirty="0">
                <a:latin typeface="Times New Roman" panose="02020603050405020304" pitchFamily="18" charset="0"/>
                <a:ea typeface="宋体" panose="02010600030101010101" pitchFamily="2" charset="-122"/>
              </a:rPr>
              <a:t> </a:t>
            </a:r>
            <a:r>
              <a:rPr lang="zh-CN" altLang="en-US" sz="2200" dirty="0">
                <a:latin typeface="Times New Roman" panose="02020603050405020304" pitchFamily="18" charset="0"/>
                <a:ea typeface="宋体" panose="02010600030101010101" pitchFamily="2" charset="-122"/>
              </a:rPr>
              <a:t>百分位数</a:t>
            </a:r>
            <a:r>
              <a:rPr lang="en-US" altLang="zh-CN" sz="2200" dirty="0">
                <a:latin typeface="Times New Roman" panose="02020603050405020304" pitchFamily="18" charset="0"/>
                <a:ea typeface="宋体" panose="02010600030101010101" pitchFamily="2" charset="-122"/>
              </a:rPr>
              <a:t>percentile), Q</a:t>
            </a:r>
            <a:r>
              <a:rPr lang="en-US" altLang="zh-CN" sz="2200" baseline="-25000" dirty="0">
                <a:latin typeface="Times New Roman" panose="02020603050405020304" pitchFamily="18" charset="0"/>
                <a:ea typeface="宋体" panose="02010600030101010101" pitchFamily="2" charset="-122"/>
              </a:rPr>
              <a:t>3</a:t>
            </a:r>
            <a:r>
              <a:rPr lang="en-US" altLang="zh-CN" sz="2200" dirty="0">
                <a:latin typeface="Times New Roman" panose="02020603050405020304" pitchFamily="18" charset="0"/>
                <a:ea typeface="宋体" panose="02010600030101010101" pitchFamily="2" charset="-122"/>
              </a:rPr>
              <a:t> (75</a:t>
            </a:r>
            <a:r>
              <a:rPr lang="en-US" altLang="zh-CN" sz="2200" baseline="30000" dirty="0">
                <a:latin typeface="Times New Roman" panose="02020603050405020304" pitchFamily="18" charset="0"/>
                <a:ea typeface="宋体" panose="02010600030101010101" pitchFamily="2" charset="-122"/>
              </a:rPr>
              <a:t>th</a:t>
            </a:r>
            <a:r>
              <a:rPr lang="en-US" altLang="zh-CN" sz="2200" dirty="0">
                <a:latin typeface="Times New Roman" panose="02020603050405020304" pitchFamily="18" charset="0"/>
                <a:ea typeface="宋体" panose="02010600030101010101" pitchFamily="2" charset="-122"/>
              </a:rPr>
              <a:t> percentile)</a:t>
            </a:r>
            <a:endParaRPr lang="en-US" altLang="zh-CN" sz="2200"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zh-CN" altLang="en-US" sz="2200" b="1" dirty="0">
                <a:latin typeface="Times New Roman" panose="02020603050405020304" pitchFamily="18" charset="0"/>
                <a:ea typeface="宋体" panose="02010600030101010101" pitchFamily="2" charset="-122"/>
              </a:rPr>
              <a:t>中间四分位数极差： </a:t>
            </a:r>
            <a:r>
              <a:rPr lang="en-US" altLang="zh-CN" sz="2200" b="1" dirty="0">
                <a:latin typeface="Times New Roman" panose="02020603050405020304" pitchFamily="18" charset="0"/>
                <a:ea typeface="宋体" panose="02010600030101010101" pitchFamily="2" charset="-122"/>
              </a:rPr>
              <a:t>Inter-quartile range</a:t>
            </a:r>
            <a:r>
              <a:rPr lang="en-US" altLang="zh-CN" sz="2200" dirty="0">
                <a:latin typeface="Times New Roman" panose="02020603050405020304" pitchFamily="18" charset="0"/>
                <a:ea typeface="宋体" panose="02010600030101010101" pitchFamily="2" charset="-122"/>
              </a:rPr>
              <a:t>: IQR = Q</a:t>
            </a:r>
            <a:r>
              <a:rPr lang="en-US" altLang="zh-CN" sz="2200" baseline="-25000" dirty="0">
                <a:latin typeface="Times New Roman" panose="02020603050405020304" pitchFamily="18" charset="0"/>
                <a:ea typeface="宋体" panose="02010600030101010101" pitchFamily="2" charset="-122"/>
              </a:rPr>
              <a:t>3 </a:t>
            </a:r>
            <a:r>
              <a:rPr lang="en-US" altLang="zh-CN" sz="2200" dirty="0">
                <a:latin typeface="Times New Roman" panose="02020603050405020304" pitchFamily="18" charset="0"/>
                <a:ea typeface="宋体" panose="02010600030101010101" pitchFamily="2" charset="-122"/>
              </a:rPr>
              <a:t>–</a:t>
            </a:r>
            <a:r>
              <a:rPr lang="en-US" altLang="zh-CN" sz="2200" baseline="-25000" dirty="0">
                <a:latin typeface="Times New Roman" panose="02020603050405020304" pitchFamily="18" charset="0"/>
                <a:ea typeface="宋体" panose="02010600030101010101" pitchFamily="2" charset="-122"/>
              </a:rPr>
              <a:t> </a:t>
            </a:r>
            <a:r>
              <a:rPr lang="en-US" altLang="zh-CN" sz="2200" dirty="0">
                <a:latin typeface="Times New Roman" panose="02020603050405020304" pitchFamily="18" charset="0"/>
                <a:ea typeface="宋体" panose="02010600030101010101" pitchFamily="2" charset="-122"/>
              </a:rPr>
              <a:t>Q</a:t>
            </a:r>
            <a:r>
              <a:rPr lang="en-US" altLang="zh-CN" sz="2200" baseline="-25000" dirty="0">
                <a:latin typeface="Times New Roman" panose="02020603050405020304" pitchFamily="18" charset="0"/>
                <a:ea typeface="宋体" panose="02010600030101010101" pitchFamily="2" charset="-122"/>
              </a:rPr>
              <a:t>1 </a:t>
            </a:r>
            <a:endParaRPr lang="en-US" altLang="zh-CN" sz="2200" baseline="-25000"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zh-CN" altLang="en-US" sz="2200" b="1" dirty="0">
                <a:latin typeface="Times New Roman" panose="02020603050405020304" pitchFamily="18" charset="0"/>
                <a:ea typeface="宋体" panose="02010600030101010101" pitchFamily="2" charset="-122"/>
              </a:rPr>
              <a:t>五数概括： </a:t>
            </a:r>
            <a:r>
              <a:rPr lang="en-US" altLang="zh-CN" sz="2200" dirty="0">
                <a:latin typeface="Times New Roman" panose="02020603050405020304" pitchFamily="18" charset="0"/>
                <a:ea typeface="宋体" panose="02010600030101010101" pitchFamily="2" charset="-122"/>
              </a:rPr>
              <a:t>min, Q</a:t>
            </a:r>
            <a:r>
              <a:rPr lang="en-US" altLang="zh-CN" sz="2200" baseline="-25000" dirty="0">
                <a:latin typeface="Times New Roman" panose="02020603050405020304" pitchFamily="18" charset="0"/>
                <a:ea typeface="宋体" panose="02010600030101010101" pitchFamily="2" charset="-122"/>
              </a:rPr>
              <a:t>1</a:t>
            </a:r>
            <a:r>
              <a:rPr lang="en-US" altLang="zh-CN" sz="2200" dirty="0">
                <a:latin typeface="Times New Roman" panose="02020603050405020304" pitchFamily="18" charset="0"/>
                <a:ea typeface="宋体" panose="02010600030101010101" pitchFamily="2" charset="-122"/>
              </a:rPr>
              <a:t>, median,</a:t>
            </a:r>
            <a:r>
              <a:rPr lang="en-US" altLang="zh-CN" sz="2200" baseline="-25000" dirty="0">
                <a:latin typeface="Times New Roman" panose="02020603050405020304" pitchFamily="18" charset="0"/>
                <a:ea typeface="宋体" panose="02010600030101010101" pitchFamily="2" charset="-122"/>
              </a:rPr>
              <a:t> </a:t>
            </a:r>
            <a:r>
              <a:rPr lang="en-US" altLang="zh-CN" sz="2200" dirty="0">
                <a:latin typeface="Times New Roman" panose="02020603050405020304" pitchFamily="18" charset="0"/>
                <a:ea typeface="宋体" panose="02010600030101010101" pitchFamily="2" charset="-122"/>
              </a:rPr>
              <a:t>Q</a:t>
            </a:r>
            <a:r>
              <a:rPr lang="en-US" altLang="zh-CN" sz="2200" baseline="-25000" dirty="0">
                <a:latin typeface="Times New Roman" panose="02020603050405020304" pitchFamily="18" charset="0"/>
                <a:ea typeface="宋体" panose="02010600030101010101" pitchFamily="2" charset="-122"/>
              </a:rPr>
              <a:t>3</a:t>
            </a:r>
            <a:r>
              <a:rPr lang="en-US" altLang="zh-CN" sz="2200" dirty="0">
                <a:latin typeface="Times New Roman" panose="02020603050405020304" pitchFamily="18" charset="0"/>
                <a:ea typeface="宋体" panose="02010600030101010101" pitchFamily="2" charset="-122"/>
              </a:rPr>
              <a:t>, max</a:t>
            </a:r>
            <a:endParaRPr lang="en-US" altLang="zh-CN" sz="2200"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zh-CN" altLang="en-US" sz="2200" b="1" dirty="0">
                <a:latin typeface="Times New Roman" panose="02020603050405020304" pitchFamily="18" charset="0"/>
                <a:ea typeface="宋体" panose="02010600030101010101" pitchFamily="2" charset="-122"/>
              </a:rPr>
              <a:t>盒图：</a:t>
            </a:r>
            <a:r>
              <a:rPr lang="zh-CN" altLang="en-US" sz="2200" dirty="0">
                <a:latin typeface="Times New Roman" panose="02020603050405020304" pitchFamily="18" charset="0"/>
                <a:ea typeface="宋体" panose="02010600030101010101" pitchFamily="2" charset="-122"/>
              </a:rPr>
              <a:t>盒两端为四分位数；中位数标记；添加胡须；离群点独立标出</a:t>
            </a:r>
            <a:endParaRPr lang="zh-CN" altLang="en-US" sz="2200"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zh-CN" altLang="en-US" sz="2200" b="1" dirty="0">
                <a:latin typeface="Times New Roman" panose="02020603050405020304" pitchFamily="18" charset="0"/>
                <a:ea typeface="宋体" panose="02010600030101010101" pitchFamily="2" charset="-122"/>
              </a:rPr>
              <a:t>离群点：</a:t>
            </a:r>
            <a:r>
              <a:rPr lang="zh-CN" altLang="en-US" sz="2200" dirty="0">
                <a:latin typeface="Times New Roman" panose="02020603050405020304" pitchFamily="18" charset="0"/>
                <a:ea typeface="宋体" panose="02010600030101010101" pitchFamily="2" charset="-122"/>
              </a:rPr>
              <a:t>通常是值高</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低于四分位数</a:t>
            </a:r>
            <a:r>
              <a:rPr lang="en-US" altLang="zh-CN" sz="2200" dirty="0">
                <a:latin typeface="Times New Roman" panose="02020603050405020304" pitchFamily="18" charset="0"/>
                <a:ea typeface="宋体" panose="02010600030101010101" pitchFamily="2" charset="-122"/>
              </a:rPr>
              <a:t>1.5 x IQR</a:t>
            </a:r>
            <a:endParaRPr lang="en-US" altLang="zh-CN" sz="2200" dirty="0">
              <a:latin typeface="Times New Roman" panose="02020603050405020304" pitchFamily="18" charset="0"/>
              <a:ea typeface="宋体" panose="02010600030101010101" pitchFamily="2" charset="-122"/>
            </a:endParaRPr>
          </a:p>
          <a:p>
            <a:pPr eaLnBrk="1" hangingPunct="1">
              <a:lnSpc>
                <a:spcPct val="130000"/>
              </a:lnSpc>
              <a:buClr>
                <a:schemeClr val="folHlink"/>
              </a:buClr>
              <a:buSzPct val="80000"/>
              <a:buFont typeface="Wingdings" panose="05000000000000000000" pitchFamily="2" charset="2"/>
            </a:pPr>
            <a:r>
              <a:rPr lang="zh-CN" altLang="en-US" sz="2200" dirty="0">
                <a:latin typeface="Times New Roman" panose="02020603050405020304" pitchFamily="18" charset="0"/>
                <a:ea typeface="宋体" panose="02010600030101010101" pitchFamily="2" charset="-122"/>
              </a:rPr>
              <a:t>方差</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标准差 </a:t>
            </a:r>
            <a:r>
              <a:rPr lang="en-US" altLang="zh-CN" sz="2200" dirty="0">
                <a:latin typeface="Times New Roman" panose="02020603050405020304" pitchFamily="18" charset="0"/>
                <a:ea typeface="宋体" panose="02010600030101010101" pitchFamily="2" charset="-122"/>
              </a:rPr>
              <a:t>(</a:t>
            </a:r>
            <a:r>
              <a:rPr lang="zh-CN" altLang="en-US" sz="2200" dirty="0">
                <a:latin typeface="Times New Roman" panose="02020603050405020304" pitchFamily="18" charset="0"/>
                <a:ea typeface="宋体" panose="02010600030101010101" pitchFamily="2" charset="-122"/>
              </a:rPr>
              <a:t>样本</a:t>
            </a:r>
            <a:r>
              <a:rPr lang="en-US" altLang="zh-CN" sz="2200" i="1" dirty="0">
                <a:latin typeface="Times New Roman" panose="02020603050405020304" pitchFamily="18" charset="0"/>
                <a:ea typeface="宋体" panose="02010600030101010101" pitchFamily="2" charset="-122"/>
              </a:rPr>
              <a:t>:</a:t>
            </a:r>
            <a:r>
              <a:rPr lang="en-US" altLang="zh-CN" sz="2200" dirty="0">
                <a:latin typeface="Times New Roman" panose="02020603050405020304" pitchFamily="18" charset="0"/>
                <a:ea typeface="宋体" panose="02010600030101010101" pitchFamily="2" charset="-122"/>
              </a:rPr>
              <a:t> </a:t>
            </a:r>
            <a:r>
              <a:rPr lang="en-US" altLang="zh-CN" sz="2200" i="1" dirty="0">
                <a:latin typeface="Times New Roman" panose="02020603050405020304" pitchFamily="18" charset="0"/>
                <a:ea typeface="宋体" panose="02010600030101010101" pitchFamily="2" charset="-122"/>
              </a:rPr>
              <a:t>s, </a:t>
            </a:r>
            <a:r>
              <a:rPr lang="zh-CN" altLang="en-US" sz="2200" i="1" dirty="0">
                <a:latin typeface="Times New Roman" panose="02020603050405020304" pitchFamily="18" charset="0"/>
                <a:ea typeface="宋体" panose="02010600030101010101" pitchFamily="2" charset="-122"/>
              </a:rPr>
              <a:t>总体</a:t>
            </a:r>
            <a:r>
              <a:rPr lang="en-US" altLang="zh-CN" sz="2200" i="1" dirty="0">
                <a:latin typeface="Times New Roman" panose="02020603050405020304" pitchFamily="18" charset="0"/>
                <a:ea typeface="宋体" panose="02010600030101010101" pitchFamily="2" charset="-122"/>
              </a:rPr>
              <a:t>: </a:t>
            </a:r>
            <a:r>
              <a:rPr lang="el-GR" altLang="zh-CN" sz="2200" i="1" dirty="0">
                <a:latin typeface="Times New Roman" panose="02020603050405020304" pitchFamily="18" charset="0"/>
              </a:rPr>
              <a:t>σ</a:t>
            </a:r>
            <a:r>
              <a:rPr lang="en-US" altLang="zh-CN" sz="2200" i="1" dirty="0">
                <a:latin typeface="Times New Roman" panose="02020603050405020304" pitchFamily="18" charset="0"/>
                <a:ea typeface="宋体" panose="02010600030101010101" pitchFamily="2" charset="-122"/>
              </a:rPr>
              <a:t>)</a:t>
            </a:r>
            <a:endParaRPr lang="en-US" altLang="zh-CN" sz="2200"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en-US" altLang="zh-CN" sz="2200" b="1" dirty="0">
                <a:latin typeface="Times New Roman" panose="02020603050405020304" pitchFamily="18" charset="0"/>
                <a:ea typeface="宋体" panose="02010600030101010101" pitchFamily="2" charset="-122"/>
              </a:rPr>
              <a:t>Variance</a:t>
            </a:r>
            <a:r>
              <a:rPr lang="en-US" altLang="zh-CN" sz="2200" dirty="0">
                <a:latin typeface="Times New Roman" panose="02020603050405020304" pitchFamily="18" charset="0"/>
                <a:ea typeface="宋体" panose="02010600030101010101" pitchFamily="2" charset="-122"/>
              </a:rPr>
              <a:t>: (</a:t>
            </a:r>
            <a:r>
              <a:rPr lang="zh-CN" altLang="en-US" sz="2200" dirty="0">
                <a:latin typeface="Times New Roman" panose="02020603050405020304" pitchFamily="18" charset="0"/>
                <a:ea typeface="宋体" panose="02010600030101010101" pitchFamily="2" charset="-122"/>
              </a:rPr>
              <a:t>代数度量</a:t>
            </a:r>
            <a:r>
              <a:rPr lang="en-US" altLang="zh-CN" sz="2200" dirty="0">
                <a:latin typeface="Times New Roman" panose="02020603050405020304" pitchFamily="18" charset="0"/>
                <a:ea typeface="宋体" panose="02010600030101010101" pitchFamily="2" charset="-122"/>
              </a:rPr>
              <a:t>, </a:t>
            </a:r>
            <a:r>
              <a:rPr lang="zh-CN" altLang="en-US" sz="2200" dirty="0">
                <a:latin typeface="Times New Roman" panose="02020603050405020304" pitchFamily="18" charset="0"/>
                <a:ea typeface="宋体" panose="02010600030101010101" pitchFamily="2" charset="-122"/>
              </a:rPr>
              <a:t>可伸缩计算</a:t>
            </a:r>
            <a:r>
              <a:rPr lang="en-US" altLang="zh-CN" sz="2200" dirty="0">
                <a:latin typeface="Times New Roman" panose="02020603050405020304" pitchFamily="18" charset="0"/>
                <a:ea typeface="宋体" panose="02010600030101010101" pitchFamily="2" charset="-122"/>
              </a:rPr>
              <a:t>)</a:t>
            </a:r>
            <a:endParaRPr lang="en-US" altLang="zh-CN" sz="2200"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endParaRPr lang="en-US" altLang="zh-CN" sz="2200"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80000"/>
              <a:buFont typeface="Wingdings" panose="05000000000000000000" pitchFamily="2" charset="2"/>
            </a:pPr>
            <a:r>
              <a:rPr lang="en-US" altLang="zh-CN" sz="2200" b="1" dirty="0">
                <a:latin typeface="Times New Roman" panose="02020603050405020304" pitchFamily="18" charset="0"/>
                <a:ea typeface="宋体" panose="02010600030101010101" pitchFamily="2" charset="-122"/>
              </a:rPr>
              <a:t>Standard deviation</a:t>
            </a:r>
            <a:r>
              <a:rPr lang="en-US" altLang="zh-CN" sz="2200" i="1" dirty="0">
                <a:latin typeface="Times New Roman" panose="02020603050405020304" pitchFamily="18" charset="0"/>
                <a:ea typeface="宋体" panose="02010600030101010101" pitchFamily="2" charset="-122"/>
              </a:rPr>
              <a:t> s (or </a:t>
            </a:r>
            <a:r>
              <a:rPr lang="el-GR" altLang="zh-CN" sz="2200" i="1" dirty="0">
                <a:latin typeface="Times New Roman" panose="02020603050405020304" pitchFamily="18" charset="0"/>
              </a:rPr>
              <a:t>σ</a:t>
            </a:r>
            <a:r>
              <a:rPr lang="en-US" altLang="zh-CN" sz="2200" i="1" dirty="0">
                <a:latin typeface="Times New Roman" panose="02020603050405020304" pitchFamily="18" charset="0"/>
                <a:ea typeface="宋体" panose="02010600030101010101" pitchFamily="2" charset="-122"/>
              </a:rPr>
              <a:t>) </a:t>
            </a:r>
            <a:r>
              <a:rPr lang="zh-CN" altLang="en-US" sz="2200" i="1" dirty="0">
                <a:latin typeface="Times New Roman" panose="02020603050405020304" pitchFamily="18" charset="0"/>
                <a:ea typeface="宋体" panose="02010600030101010101" pitchFamily="2" charset="-122"/>
              </a:rPr>
              <a:t>方差的平方根</a:t>
            </a:r>
            <a:r>
              <a:rPr lang="en-US" altLang="zh-CN" sz="2200" i="1" dirty="0">
                <a:latin typeface="Times New Roman" panose="02020603050405020304" pitchFamily="18" charset="0"/>
                <a:ea typeface="宋体" panose="02010600030101010101" pitchFamily="2" charset="-122"/>
              </a:rPr>
              <a:t>s</a:t>
            </a:r>
            <a:r>
              <a:rPr lang="en-US" altLang="zh-CN" sz="2200" i="1" baseline="30000" dirty="0">
                <a:latin typeface="Times New Roman" panose="02020603050405020304" pitchFamily="18" charset="0"/>
                <a:ea typeface="宋体" panose="02010600030101010101" pitchFamily="2" charset="-122"/>
              </a:rPr>
              <a:t>2 (</a:t>
            </a:r>
            <a:r>
              <a:rPr lang="en-US" altLang="zh-CN" sz="2200" i="1" dirty="0">
                <a:latin typeface="Times New Roman" panose="02020603050405020304" pitchFamily="18" charset="0"/>
                <a:ea typeface="宋体" panose="02010600030101010101" pitchFamily="2" charset="-122"/>
              </a:rPr>
              <a:t>or</a:t>
            </a:r>
            <a:r>
              <a:rPr lang="en-US" altLang="zh-CN" sz="2200" i="1" baseline="30000" dirty="0">
                <a:latin typeface="Times New Roman" panose="02020603050405020304" pitchFamily="18" charset="0"/>
                <a:ea typeface="宋体" panose="02010600030101010101" pitchFamily="2" charset="-122"/>
              </a:rPr>
              <a:t> </a:t>
            </a:r>
            <a:r>
              <a:rPr lang="el-GR" altLang="zh-CN" sz="2200" i="1" dirty="0">
                <a:latin typeface="Times New Roman" panose="02020603050405020304" pitchFamily="18" charset="0"/>
              </a:rPr>
              <a:t>σ</a:t>
            </a:r>
            <a:r>
              <a:rPr lang="en-US" altLang="zh-CN" sz="2200" i="1" baseline="30000" dirty="0">
                <a:latin typeface="Times New Roman" panose="02020603050405020304" pitchFamily="18" charset="0"/>
                <a:ea typeface="宋体" panose="02010600030101010101" pitchFamily="2" charset="-122"/>
              </a:rPr>
              <a:t>2)</a:t>
            </a:r>
            <a:endParaRPr lang="en-US" altLang="zh-CN" sz="2200" i="1" baseline="30000" dirty="0">
              <a:latin typeface="Times New Roman" panose="02020603050405020304" pitchFamily="18" charset="0"/>
              <a:ea typeface="宋体" panose="02010600030101010101" pitchFamily="2" charset="-122"/>
            </a:endParaRPr>
          </a:p>
        </p:txBody>
      </p:sp>
      <p:graphicFrame>
        <p:nvGraphicFramePr>
          <p:cNvPr id="32773" name="Object 10"/>
          <p:cNvGraphicFramePr>
            <a:graphicFrameLocks noChangeAspect="1"/>
          </p:cNvGraphicFramePr>
          <p:nvPr/>
        </p:nvGraphicFramePr>
        <p:xfrm>
          <a:off x="685800" y="5046663"/>
          <a:ext cx="4267200" cy="696912"/>
        </p:xfrm>
        <a:graphic>
          <a:graphicData uri="http://schemas.openxmlformats.org/presentationml/2006/ole">
            <mc:AlternateContent xmlns:mc="http://schemas.openxmlformats.org/markup-compatibility/2006">
              <mc:Choice xmlns:v="urn:schemas-microsoft-com:vml" Requires="v">
                <p:oleObj spid="_x0000_s3099" name="" r:id="rId1" imgW="2959100" imgH="431800" progId="Equation.3">
                  <p:embed/>
                </p:oleObj>
              </mc:Choice>
              <mc:Fallback>
                <p:oleObj name="" r:id="rId1" imgW="2959100" imgH="431800" progId="Equation.3">
                  <p:embed/>
                  <p:pic>
                    <p:nvPicPr>
                      <p:cNvPr id="0" name="图片 3098"/>
                      <p:cNvPicPr/>
                      <p:nvPr/>
                    </p:nvPicPr>
                    <p:blipFill>
                      <a:blip r:embed="rId2"/>
                      <a:stretch>
                        <a:fillRect/>
                      </a:stretch>
                    </p:blipFill>
                    <p:spPr>
                      <a:xfrm>
                        <a:off x="685800" y="5046663"/>
                        <a:ext cx="4267200" cy="696912"/>
                      </a:xfrm>
                      <a:prstGeom prst="rect">
                        <a:avLst/>
                      </a:prstGeom>
                      <a:noFill/>
                      <a:ln w="38100">
                        <a:noFill/>
                        <a:miter/>
                      </a:ln>
                    </p:spPr>
                  </p:pic>
                </p:oleObj>
              </mc:Fallback>
            </mc:AlternateContent>
          </a:graphicData>
        </a:graphic>
      </p:graphicFrame>
      <p:graphicFrame>
        <p:nvGraphicFramePr>
          <p:cNvPr id="32774" name="Object 11"/>
          <p:cNvGraphicFramePr>
            <a:graphicFrameLocks noGrp="1" noChangeAspect="1"/>
          </p:cNvGraphicFramePr>
          <p:nvPr>
            <p:ph sz="half" idx="2"/>
          </p:nvPr>
        </p:nvGraphicFramePr>
        <p:xfrm>
          <a:off x="5257800" y="5056188"/>
          <a:ext cx="3663950" cy="660400"/>
        </p:xfrm>
        <a:graphic>
          <a:graphicData uri="http://schemas.openxmlformats.org/presentationml/2006/ole">
            <mc:AlternateContent xmlns:mc="http://schemas.openxmlformats.org/markup-compatibility/2006">
              <mc:Choice xmlns:v="urn:schemas-microsoft-com:vml" Requires="v">
                <p:oleObj spid="_x0000_s3100" name="" r:id="rId3" imgW="2235200" imgH="431800" progId="Equation.3">
                  <p:embed/>
                </p:oleObj>
              </mc:Choice>
              <mc:Fallback>
                <p:oleObj name="" r:id="rId3" imgW="2235200" imgH="431800" progId="Equation.3">
                  <p:embed/>
                  <p:pic>
                    <p:nvPicPr>
                      <p:cNvPr id="0" name="图片 3099"/>
                      <p:cNvPicPr/>
                      <p:nvPr/>
                    </p:nvPicPr>
                    <p:blipFill>
                      <a:blip r:embed="rId4"/>
                      <a:srcRect/>
                      <a:stretch>
                        <a:fillRect/>
                      </a:stretch>
                    </p:blipFill>
                    <p:spPr>
                      <a:xfrm>
                        <a:off x="5257800" y="5056188"/>
                        <a:ext cx="3663950" cy="660400"/>
                      </a:xfrm>
                      <a:prstGeom prst="rect">
                        <a:avLst/>
                      </a:prstGeom>
                      <a:noFill/>
                      <a:ln w="38100">
                        <a:miter/>
                      </a:ln>
                    </p:spPr>
                  </p:pic>
                </p:oleObj>
              </mc:Fallback>
            </mc:AlternateContent>
          </a:graphicData>
        </a:graphic>
      </p:graphicFrame>
      <p:pic>
        <p:nvPicPr>
          <p:cNvPr id="3080" name="Picture 8" descr="20121010112951148"/>
          <p:cNvPicPr>
            <a:picLocks noChangeAspect="1"/>
          </p:cNvPicPr>
          <p:nvPr/>
        </p:nvPicPr>
        <p:blipFill>
          <a:blip r:embed="rId5"/>
          <a:srcRect b="29590"/>
          <a:stretch>
            <a:fillRect/>
          </a:stretch>
        </p:blipFill>
        <p:spPr>
          <a:xfrm>
            <a:off x="5934075" y="0"/>
            <a:ext cx="3209925" cy="1582738"/>
          </a:xfrm>
          <a:prstGeom prst="rect">
            <a:avLst/>
          </a:prstGeom>
          <a:noFill/>
          <a:ln w="9525">
            <a:noFill/>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blinds(horizontal)">
                                      <p:cBhvr>
                                        <p:cTn id="7"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pic>
        <p:nvPicPr>
          <p:cNvPr id="34819" name="Picture 1035" descr="box plot"/>
          <p:cNvPicPr>
            <a:picLocks noChangeAspect="1"/>
          </p:cNvPicPr>
          <p:nvPr/>
        </p:nvPicPr>
        <p:blipFill>
          <a:blip r:embed="rId1"/>
          <a:stretch>
            <a:fillRect/>
          </a:stretch>
        </p:blipFill>
        <p:spPr>
          <a:xfrm>
            <a:off x="6172200" y="2438400"/>
            <a:ext cx="2830513" cy="2971800"/>
          </a:xfrm>
          <a:prstGeom prst="rect">
            <a:avLst/>
          </a:prstGeom>
          <a:noFill/>
          <a:ln w="9525">
            <a:noFill/>
          </a:ln>
        </p:spPr>
      </p:pic>
      <p:sp>
        <p:nvSpPr>
          <p:cNvPr id="34820" name="Rectangle 2"/>
          <p:cNvSpPr>
            <a:spLocks noGrp="1"/>
          </p:cNvSpPr>
          <p:nvPr>
            <p:ph type="title"/>
          </p:nvPr>
        </p:nvSpPr>
        <p:spPr>
          <a:xfrm>
            <a:off x="152400" y="76200"/>
            <a:ext cx="5181600" cy="609600"/>
          </a:xfrm>
          <a:ln/>
        </p:spPr>
        <p:txBody>
          <a:bodyPr vert="horz" wrap="square" lIns="91440" tIns="45720" rIns="91440" bIns="45720" anchor="b" anchorCtr="0"/>
          <a:p>
            <a:pPr eaLnBrk="1" hangingPunct="1"/>
            <a:r>
              <a:rPr lang="zh-CN" altLang="en-US" sz="3200" dirty="0">
                <a:ea typeface="宋体" panose="02010600030101010101" pitchFamily="2" charset="-122"/>
              </a:rPr>
              <a:t> </a:t>
            </a:r>
            <a:r>
              <a:rPr lang="zh-CN" altLang="en-US" dirty="0">
                <a:ea typeface="宋体" panose="02010600030101010101" pitchFamily="2" charset="-122"/>
              </a:rPr>
              <a:t>盒图分析</a:t>
            </a:r>
            <a:endParaRPr lang="en-US" altLang="zh-CN" dirty="0">
              <a:ea typeface="宋体" panose="02010600030101010101" pitchFamily="2" charset="-122"/>
            </a:endParaRPr>
          </a:p>
        </p:txBody>
      </p:sp>
      <p:sp>
        <p:nvSpPr>
          <p:cNvPr id="34821" name="Rectangle 3"/>
          <p:cNvSpPr>
            <a:spLocks noGrp="1"/>
          </p:cNvSpPr>
          <p:nvPr>
            <p:ph type="body" sz="half" idx="1"/>
          </p:nvPr>
        </p:nvSpPr>
        <p:spPr>
          <a:xfrm>
            <a:off x="0" y="685800"/>
            <a:ext cx="6248400" cy="6172200"/>
          </a:xfrm>
          <a:ln/>
        </p:spPr>
        <p:txBody>
          <a:bodyPr vert="horz" wrap="square" lIns="91440" tIns="45720" rIns="91440" bIns="45720" anchor="t" anchorCtr="0"/>
          <a:p>
            <a:pPr eaLnBrk="1" hangingPunct="1">
              <a:lnSpc>
                <a:spcPct val="120000"/>
              </a:lnSpc>
              <a:buClr>
                <a:schemeClr val="folHlink"/>
              </a:buClr>
              <a:buSzPct val="60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五数概括</a:t>
            </a:r>
            <a:endParaRPr lang="zh-CN" altLang="en-US" sz="2400" b="1" dirty="0">
              <a:latin typeface="Times New Roman" panose="02020603050405020304" pitchFamily="18" charset="0"/>
              <a:ea typeface="宋体" panose="02010600030101010101" pitchFamily="2" charset="-122"/>
            </a:endParaRPr>
          </a:p>
          <a:p>
            <a:pPr eaLnBrk="1" hangingPunct="1">
              <a:lnSpc>
                <a:spcPct val="120000"/>
              </a:lnSpc>
              <a:buClr>
                <a:schemeClr val="folHlink"/>
              </a:buClr>
              <a:buSzPct val="60000"/>
              <a:buFont typeface="Wingdings" panose="05000000000000000000" pitchFamily="2" charset="2"/>
            </a:pPr>
            <a:endParaRPr lang="en-US" altLang="zh-CN" sz="2400" dirty="0">
              <a:latin typeface="Times New Roman" panose="02020603050405020304" pitchFamily="18" charset="0"/>
              <a:ea typeface="宋体" panose="02010600030101010101" pitchFamily="2" charset="-122"/>
            </a:endParaRPr>
          </a:p>
          <a:p>
            <a:pPr lvl="1" eaLnBrk="1" hangingPunct="1">
              <a:lnSpc>
                <a:spcPct val="120000"/>
              </a:lnSpc>
              <a:buClr>
                <a:schemeClr val="hlink"/>
              </a:buClr>
              <a:buSzPct val="55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最小值</a:t>
            </a:r>
            <a:r>
              <a:rPr lang="en-US" altLang="zh-CN" sz="2400" b="1" dirty="0">
                <a:latin typeface="Times New Roman" panose="02020603050405020304" pitchFamily="18" charset="0"/>
                <a:ea typeface="宋体" panose="02010600030101010101" pitchFamily="2" charset="-122"/>
              </a:rPr>
              <a:t>, Q1, </a:t>
            </a:r>
            <a:r>
              <a:rPr lang="zh-CN" altLang="en-US" sz="2400" b="1" dirty="0">
                <a:latin typeface="Times New Roman" panose="02020603050405020304" pitchFamily="18" charset="0"/>
                <a:ea typeface="宋体" panose="02010600030101010101" pitchFamily="2" charset="-122"/>
              </a:rPr>
              <a:t>中位数</a:t>
            </a:r>
            <a:r>
              <a:rPr lang="en-US" altLang="zh-CN" sz="2400" b="1" dirty="0">
                <a:latin typeface="Times New Roman" panose="02020603050405020304" pitchFamily="18" charset="0"/>
                <a:ea typeface="宋体" panose="02010600030101010101" pitchFamily="2" charset="-122"/>
              </a:rPr>
              <a:t>Median, Q3, </a:t>
            </a:r>
            <a:r>
              <a:rPr lang="zh-CN" altLang="en-US" sz="2400" b="1" dirty="0">
                <a:latin typeface="Times New Roman" panose="02020603050405020304" pitchFamily="18" charset="0"/>
                <a:ea typeface="宋体" panose="02010600030101010101" pitchFamily="2" charset="-122"/>
              </a:rPr>
              <a:t>最大值</a:t>
            </a:r>
            <a:endParaRPr lang="zh-CN" altLang="en-US" sz="2400" b="1" dirty="0">
              <a:latin typeface="Times New Roman" panose="02020603050405020304" pitchFamily="18" charset="0"/>
              <a:ea typeface="宋体" panose="02010600030101010101" pitchFamily="2" charset="-122"/>
            </a:endParaRPr>
          </a:p>
          <a:p>
            <a:pPr eaLnBrk="1" hangingPunct="1">
              <a:lnSpc>
                <a:spcPct val="120000"/>
              </a:lnSpc>
              <a:buClr>
                <a:schemeClr val="folHlink"/>
              </a:buClr>
              <a:buSzPct val="60000"/>
              <a:buFont typeface="Wingdings" panose="05000000000000000000" pitchFamily="2" charset="2"/>
            </a:pPr>
            <a:r>
              <a:rPr lang="en-US" altLang="zh-CN" sz="2400" b="1" dirty="0">
                <a:latin typeface="Times New Roman" panose="02020603050405020304" pitchFamily="18" charset="0"/>
                <a:ea typeface="宋体" panose="02010600030101010101" pitchFamily="2" charset="-122"/>
              </a:rPr>
              <a:t>Boxplot</a:t>
            </a:r>
            <a:endParaRPr lang="en-US" altLang="zh-CN" sz="2400" b="1" dirty="0">
              <a:latin typeface="Times New Roman" panose="02020603050405020304" pitchFamily="18" charset="0"/>
              <a:ea typeface="宋体" panose="02010600030101010101" pitchFamily="2" charset="-122"/>
            </a:endParaRPr>
          </a:p>
          <a:p>
            <a:pPr lvl="1" eaLnBrk="1" hangingPunct="1">
              <a:lnSpc>
                <a:spcPct val="120000"/>
              </a:lnSpc>
              <a:buClr>
                <a:schemeClr val="hlink"/>
              </a:buClr>
              <a:buSzPct val="55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使用盒子表示数据</a:t>
            </a:r>
            <a:endParaRPr lang="zh-CN" altLang="en-US" sz="2400" b="1" dirty="0">
              <a:latin typeface="Times New Roman" panose="02020603050405020304" pitchFamily="18" charset="0"/>
              <a:ea typeface="宋体" panose="02010600030101010101" pitchFamily="2" charset="-122"/>
            </a:endParaRPr>
          </a:p>
          <a:p>
            <a:pPr lvl="1" eaLnBrk="1" hangingPunct="1">
              <a:lnSpc>
                <a:spcPct val="120000"/>
              </a:lnSpc>
              <a:buClr>
                <a:schemeClr val="hlink"/>
              </a:buClr>
              <a:buSzPct val="55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盒子两端是第</a:t>
            </a:r>
            <a:r>
              <a:rPr lang="en-US" altLang="zh-CN" sz="2400" b="1" dirty="0">
                <a:latin typeface="Times New Roman" panose="02020603050405020304" pitchFamily="18" charset="0"/>
                <a:ea typeface="宋体" panose="02010600030101010101" pitchFamily="2" charset="-122"/>
              </a:rPr>
              <a:t>1/3</a:t>
            </a:r>
            <a:r>
              <a:rPr lang="zh-CN" altLang="en-US" sz="2400" b="1" dirty="0">
                <a:latin typeface="Times New Roman" panose="02020603050405020304" pitchFamily="18" charset="0"/>
                <a:ea typeface="宋体" panose="02010600030101010101" pitchFamily="2" charset="-122"/>
              </a:rPr>
              <a:t>四分位数</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即盒子高度为四分位数极差</a:t>
            </a:r>
            <a:r>
              <a:rPr lang="en-US" altLang="zh-CN" sz="2400" b="1" dirty="0">
                <a:latin typeface="Times New Roman" panose="02020603050405020304" pitchFamily="18" charset="0"/>
                <a:ea typeface="宋体" panose="02010600030101010101" pitchFamily="2" charset="-122"/>
              </a:rPr>
              <a:t>IQR</a:t>
            </a:r>
            <a:endParaRPr lang="en-US" altLang="zh-CN" sz="2400" b="1" dirty="0">
              <a:latin typeface="Times New Roman" panose="02020603050405020304" pitchFamily="18" charset="0"/>
              <a:ea typeface="宋体" panose="02010600030101010101" pitchFamily="2" charset="-122"/>
            </a:endParaRPr>
          </a:p>
          <a:p>
            <a:pPr lvl="1" eaLnBrk="1" hangingPunct="1">
              <a:lnSpc>
                <a:spcPct val="120000"/>
              </a:lnSpc>
              <a:buClr>
                <a:schemeClr val="hlink"/>
              </a:buClr>
              <a:buSzPct val="55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盒内的线表示中位数</a:t>
            </a:r>
            <a:endParaRPr lang="en-US" altLang="zh-CN" sz="2400" b="1" dirty="0">
              <a:latin typeface="Times New Roman" panose="02020603050405020304" pitchFamily="18" charset="0"/>
              <a:ea typeface="宋体" panose="02010600030101010101" pitchFamily="2" charset="-122"/>
            </a:endParaRPr>
          </a:p>
          <a:p>
            <a:pPr lvl="1" eaLnBrk="1" hangingPunct="1">
              <a:lnSpc>
                <a:spcPct val="120000"/>
              </a:lnSpc>
              <a:buClr>
                <a:schemeClr val="hlink"/>
              </a:buClr>
              <a:buSzPct val="55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胡须</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不超过四分位数</a:t>
            </a:r>
            <a:r>
              <a:rPr lang="en-US" altLang="zh-CN" sz="2400" b="1" dirty="0">
                <a:latin typeface="Times New Roman" panose="02020603050405020304" pitchFamily="18" charset="0"/>
                <a:ea typeface="宋体" panose="02010600030101010101" pitchFamily="2" charset="-122"/>
              </a:rPr>
              <a:t>1.5 x IQR</a:t>
            </a:r>
            <a:r>
              <a:rPr lang="zh-CN" altLang="en-US" sz="2400" b="1" dirty="0">
                <a:latin typeface="Times New Roman" panose="02020603050405020304" pitchFamily="18" charset="0"/>
                <a:ea typeface="宋体" panose="02010600030101010101" pitchFamily="2" charset="-122"/>
              </a:rPr>
              <a:t> 的最大</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小数据点</a:t>
            </a:r>
            <a:endParaRPr lang="zh-CN" altLang="en-US" sz="2400" b="1" dirty="0">
              <a:latin typeface="Times New Roman" panose="02020603050405020304" pitchFamily="18" charset="0"/>
              <a:ea typeface="宋体" panose="02010600030101010101" pitchFamily="2" charset="-122"/>
            </a:endParaRPr>
          </a:p>
          <a:p>
            <a:pPr lvl="1" eaLnBrk="1" hangingPunct="1">
              <a:lnSpc>
                <a:spcPct val="120000"/>
              </a:lnSpc>
              <a:buClr>
                <a:schemeClr val="hlink"/>
              </a:buClr>
              <a:buSzPct val="55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离群点</a:t>
            </a:r>
            <a:r>
              <a:rPr lang="en-US" altLang="zh-CN" sz="2400" b="1" dirty="0">
                <a:latin typeface="Times New Roman" panose="02020603050405020304" pitchFamily="18" charset="0"/>
                <a:ea typeface="宋体" panose="02010600030101010101" pitchFamily="2" charset="-122"/>
              </a:rPr>
              <a:t>Outliers: </a:t>
            </a:r>
            <a:r>
              <a:rPr lang="zh-CN" altLang="en-US" sz="2400" b="1" dirty="0">
                <a:latin typeface="Times New Roman" panose="02020603050405020304" pitchFamily="18" charset="0"/>
                <a:ea typeface="宋体" panose="02010600030101010101" pitchFamily="2" charset="-122"/>
              </a:rPr>
              <a:t>单独绘出满足某个离群点阈条件的离群点</a:t>
            </a:r>
            <a:endParaRPr lang="zh-CN" altLang="en-US" sz="2400" b="1" dirty="0">
              <a:latin typeface="Times New Roman" panose="02020603050405020304" pitchFamily="18" charset="0"/>
              <a:ea typeface="宋体" panose="02010600030101010101" pitchFamily="2" charset="-122"/>
            </a:endParaRPr>
          </a:p>
        </p:txBody>
      </p:sp>
      <p:pic>
        <p:nvPicPr>
          <p:cNvPr id="34822" name="Picture 1038" descr="three"/>
          <p:cNvPicPr>
            <a:picLocks noChangeAspect="1"/>
          </p:cNvPicPr>
          <p:nvPr/>
        </p:nvPicPr>
        <p:blipFill>
          <a:blip r:embed="rId2"/>
          <a:stretch>
            <a:fillRect/>
          </a:stretch>
        </p:blipFill>
        <p:spPr>
          <a:xfrm>
            <a:off x="4038600" y="0"/>
            <a:ext cx="5029200" cy="1801813"/>
          </a:xfrm>
          <a:prstGeom prst="rect">
            <a:avLst/>
          </a:prstGeom>
          <a:noFill/>
          <a:ln w="9525">
            <a:noFill/>
          </a:ln>
        </p:spPr>
      </p:pic>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36867" name="Rectangle 2"/>
          <p:cNvSpPr>
            <a:spLocks noGrp="1"/>
          </p:cNvSpPr>
          <p:nvPr>
            <p:ph type="title"/>
          </p:nvPr>
        </p:nvSpPr>
        <p:spPr>
          <a:xfrm>
            <a:off x="0" y="152400"/>
            <a:ext cx="9144000" cy="533400"/>
          </a:xfrm>
          <a:ln/>
        </p:spPr>
        <p:txBody>
          <a:bodyPr vert="horz" wrap="square" lIns="91440" tIns="45720" rIns="91440" bIns="45720" anchor="b" anchorCtr="0"/>
          <a:p>
            <a:pPr eaLnBrk="1" hangingPunct="1"/>
            <a:r>
              <a:rPr lang="zh-CN" altLang="en-US" dirty="0">
                <a:ea typeface="宋体" panose="02010600030101010101" pitchFamily="2" charset="-122"/>
              </a:rPr>
              <a:t>可视化数据的离散度</a:t>
            </a:r>
            <a:r>
              <a:rPr lang="en-US" altLang="zh-CN" sz="3200" dirty="0">
                <a:ea typeface="宋体" panose="02010600030101010101" pitchFamily="2" charset="-122"/>
              </a:rPr>
              <a:t>: 3-D Boxplots</a:t>
            </a:r>
            <a:endParaRPr lang="en-US" altLang="zh-CN" sz="3200" dirty="0">
              <a:ea typeface="宋体" panose="02010600030101010101" pitchFamily="2" charset="-122"/>
            </a:endParaRPr>
          </a:p>
        </p:txBody>
      </p:sp>
      <p:pic>
        <p:nvPicPr>
          <p:cNvPr id="36868" name="Picture 3" descr="1"/>
          <p:cNvPicPr>
            <a:picLocks noChangeAspect="1"/>
          </p:cNvPicPr>
          <p:nvPr/>
        </p:nvPicPr>
        <p:blipFill>
          <a:blip r:embed="rId1"/>
          <a:stretch>
            <a:fillRect/>
          </a:stretch>
        </p:blipFill>
        <p:spPr>
          <a:xfrm>
            <a:off x="152400" y="914400"/>
            <a:ext cx="8991600" cy="5562600"/>
          </a:xfrm>
          <a:prstGeom prst="rect">
            <a:avLst/>
          </a:prstGeom>
          <a:noFill/>
          <a:ln w="9525">
            <a:noFill/>
          </a:ln>
        </p:spPr>
      </p:pic>
    </p:spTree>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061"/>
          <p:cNvSpPr txBox="1">
            <a:spLocks noGrp="1"/>
          </p:cNvSpPr>
          <p:nvPr>
            <p:ph type="sldNum" sz="quarter" idx="10"/>
          </p:nvPr>
        </p:nvSpPr>
        <p:spPr>
          <a:xfrm>
            <a:off x="7239000" y="6400800"/>
            <a:ext cx="1905000" cy="381000"/>
          </a:xfrm>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38915" name="Rectangle 2"/>
          <p:cNvSpPr>
            <a:spLocks noGrp="1"/>
          </p:cNvSpPr>
          <p:nvPr>
            <p:ph type="title"/>
          </p:nvPr>
        </p:nvSpPr>
        <p:spPr>
          <a:xfrm>
            <a:off x="0" y="0"/>
            <a:ext cx="9144000" cy="609600"/>
          </a:xfrm>
          <a:ln/>
        </p:spPr>
        <p:txBody>
          <a:bodyPr vert="horz" wrap="square" lIns="91440" tIns="45720" rIns="91440" bIns="45720" anchor="b" anchorCtr="0"/>
          <a:p>
            <a:pPr eaLnBrk="1" hangingPunct="1"/>
            <a:r>
              <a:rPr lang="zh-CN" altLang="en-US" sz="3200" dirty="0">
                <a:ea typeface="宋体" panose="02010600030101010101" pitchFamily="2" charset="-122"/>
              </a:rPr>
              <a:t>正态分布曲线的性质</a:t>
            </a:r>
            <a:endParaRPr lang="en-US" altLang="zh-CN" sz="3200" dirty="0">
              <a:ea typeface="宋体" panose="02010600030101010101" pitchFamily="2" charset="-122"/>
            </a:endParaRPr>
          </a:p>
        </p:txBody>
      </p:sp>
      <p:sp>
        <p:nvSpPr>
          <p:cNvPr id="38916" name="Rectangle 3"/>
          <p:cNvSpPr>
            <a:spLocks noGrp="1"/>
          </p:cNvSpPr>
          <p:nvPr>
            <p:ph type="body" sz="half" idx="1"/>
          </p:nvPr>
        </p:nvSpPr>
        <p:spPr>
          <a:xfrm>
            <a:off x="304800" y="838200"/>
            <a:ext cx="8686800" cy="3124200"/>
          </a:xfrm>
          <a:ln/>
        </p:spPr>
        <p:txBody>
          <a:bodyPr vert="horz" wrap="square" lIns="91440" tIns="45720" rIns="91440" bIns="45720" anchor="t" anchorCtr="0"/>
          <a:p>
            <a:pPr eaLnBrk="1" hangingPunct="1">
              <a:buClr>
                <a:schemeClr val="folHlink"/>
              </a:buClr>
              <a:buSzPct val="60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正态分布曲线</a:t>
            </a:r>
            <a:endParaRPr lang="en-US" altLang="zh-CN" sz="2400" b="1" dirty="0">
              <a:latin typeface="Times New Roman" panose="02020603050405020304" pitchFamily="18" charset="0"/>
              <a:ea typeface="宋体" panose="02010600030101010101" pitchFamily="2" charset="-122"/>
            </a:endParaRPr>
          </a:p>
          <a:p>
            <a:pPr lvl="1" eaLnBrk="1" hangingPunct="1">
              <a:buClr>
                <a:schemeClr val="hlink"/>
              </a:buClr>
              <a:buSzPct val="55000"/>
              <a:buFont typeface="Wingdings" panose="05000000000000000000" pitchFamily="2" charset="2"/>
            </a:pPr>
            <a:r>
              <a:rPr lang="en-US" altLang="zh-CN" sz="2400" b="1" dirty="0">
                <a:latin typeface="Times New Roman" panose="02020603050405020304" pitchFamily="18" charset="0"/>
                <a:ea typeface="宋体" panose="02010600030101010101" pitchFamily="2" charset="-122"/>
              </a:rPr>
              <a:t>[</a:t>
            </a:r>
            <a:r>
              <a:rPr lang="el-GR" altLang="zh-CN" sz="2400" b="1" dirty="0">
                <a:latin typeface="Times New Roman" panose="02020603050405020304" pitchFamily="18" charset="0"/>
                <a:ea typeface="宋体" panose="02010600030101010101" pitchFamily="2" charset="-122"/>
              </a:rPr>
              <a:t>μ</a:t>
            </a:r>
            <a:r>
              <a:rPr lang="en-US" altLang="zh-CN" sz="2400" b="1" dirty="0">
                <a:latin typeface="Times New Roman" panose="02020603050405020304" pitchFamily="18" charset="0"/>
                <a:ea typeface="宋体" panose="02010600030101010101" pitchFamily="2" charset="-122"/>
              </a:rPr>
              <a:t>–</a:t>
            </a:r>
            <a:r>
              <a:rPr lang="el-GR" altLang="zh-CN" sz="2400" b="1" dirty="0">
                <a:latin typeface="Times New Roman" panose="02020603050405020304" pitchFamily="18" charset="0"/>
                <a:ea typeface="宋体" panose="02010600030101010101" pitchFamily="2" charset="-122"/>
              </a:rPr>
              <a:t>σ</a:t>
            </a:r>
            <a:r>
              <a:rPr lang="en-US" altLang="zh-CN" sz="2400" b="1" dirty="0">
                <a:latin typeface="Times New Roman" panose="02020603050405020304" pitchFamily="18" charset="0"/>
                <a:ea typeface="宋体" panose="02010600030101010101" pitchFamily="2" charset="-122"/>
              </a:rPr>
              <a:t>, </a:t>
            </a:r>
            <a:r>
              <a:rPr lang="el-GR" altLang="zh-CN" sz="2400" b="1" dirty="0">
                <a:latin typeface="Times New Roman" panose="02020603050405020304" pitchFamily="18" charset="0"/>
                <a:ea typeface="宋体" panose="02010600030101010101" pitchFamily="2" charset="-122"/>
              </a:rPr>
              <a:t>μ</a:t>
            </a:r>
            <a:r>
              <a:rPr lang="en-US" altLang="zh-CN" sz="2400" b="1" dirty="0">
                <a:latin typeface="Times New Roman" panose="02020603050405020304" pitchFamily="18" charset="0"/>
                <a:ea typeface="宋体" panose="02010600030101010101" pitchFamily="2" charset="-122"/>
              </a:rPr>
              <a:t>+</a:t>
            </a:r>
            <a:r>
              <a:rPr lang="el-GR" altLang="zh-CN" sz="2400" b="1" dirty="0">
                <a:latin typeface="Times New Roman" panose="02020603050405020304" pitchFamily="18" charset="0"/>
                <a:ea typeface="宋体" panose="02010600030101010101" pitchFamily="2" charset="-122"/>
              </a:rPr>
              <a:t>σ</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含有约</a:t>
            </a:r>
            <a:r>
              <a:rPr lang="en-US" altLang="zh-CN" sz="2400" b="1" dirty="0">
                <a:latin typeface="Times New Roman" panose="02020603050405020304" pitchFamily="18" charset="0"/>
                <a:ea typeface="宋体" panose="02010600030101010101" pitchFamily="2" charset="-122"/>
              </a:rPr>
              <a:t>68</a:t>
            </a:r>
            <a:r>
              <a:rPr lang="zh-CN" altLang="en-US" sz="2400" b="1" dirty="0">
                <a:latin typeface="Times New Roman" panose="02020603050405020304" pitchFamily="18" charset="0"/>
                <a:ea typeface="宋体" panose="02010600030101010101" pitchFamily="2" charset="-122"/>
              </a:rPr>
              <a:t>％的测量</a:t>
            </a:r>
            <a:r>
              <a:rPr lang="en-US" altLang="zh-CN" sz="2400" b="1" dirty="0">
                <a:latin typeface="Times New Roman" panose="02020603050405020304" pitchFamily="18" charset="0"/>
                <a:ea typeface="宋体" panose="02010600030101010101" pitchFamily="2" charset="-122"/>
              </a:rPr>
              <a:t>(</a:t>
            </a:r>
            <a:r>
              <a:rPr lang="el-GR" altLang="zh-CN" sz="2400" b="1" dirty="0">
                <a:latin typeface="Times New Roman" panose="02020603050405020304" pitchFamily="18" charset="0"/>
                <a:ea typeface="宋体" panose="02010600030101010101" pitchFamily="2" charset="-122"/>
              </a:rPr>
              <a:t>μ</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均值</a:t>
            </a:r>
            <a:r>
              <a:rPr lang="en-US" altLang="zh-CN" sz="2400" b="1" dirty="0">
                <a:latin typeface="Times New Roman" panose="02020603050405020304" pitchFamily="18" charset="0"/>
                <a:ea typeface="宋体" panose="02010600030101010101" pitchFamily="2" charset="-122"/>
              </a:rPr>
              <a:t>, </a:t>
            </a:r>
            <a:r>
              <a:rPr lang="el-GR" altLang="zh-CN" sz="2400" b="1" dirty="0">
                <a:latin typeface="Times New Roman" panose="02020603050405020304" pitchFamily="18" charset="0"/>
                <a:ea typeface="宋体" panose="02010600030101010101" pitchFamily="2" charset="-122"/>
              </a:rPr>
              <a:t>σ</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标准差</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lvl="1" eaLnBrk="1" hangingPunct="1">
              <a:buClr>
                <a:schemeClr val="hlink"/>
              </a:buClr>
              <a:buSzPct val="55000"/>
              <a:buFont typeface="Wingdings" panose="05000000000000000000" pitchFamily="2" charset="2"/>
            </a:pPr>
            <a:r>
              <a:rPr lang="en-US" altLang="zh-CN" sz="2400" b="1" dirty="0">
                <a:latin typeface="Times New Roman" panose="02020603050405020304" pitchFamily="18" charset="0"/>
                <a:ea typeface="宋体" panose="02010600030101010101" pitchFamily="2" charset="-122"/>
              </a:rPr>
              <a:t>[</a:t>
            </a:r>
            <a:r>
              <a:rPr lang="el-GR" altLang="zh-CN" sz="2400" b="1" dirty="0">
                <a:latin typeface="Times New Roman" panose="02020603050405020304" pitchFamily="18" charset="0"/>
                <a:ea typeface="宋体" panose="02010600030101010101" pitchFamily="2" charset="-122"/>
              </a:rPr>
              <a:t>μ</a:t>
            </a:r>
            <a:r>
              <a:rPr lang="en-US" altLang="zh-CN" sz="2400" b="1" dirty="0">
                <a:latin typeface="Times New Roman" panose="02020603050405020304" pitchFamily="18" charset="0"/>
                <a:ea typeface="宋体" panose="02010600030101010101" pitchFamily="2" charset="-122"/>
              </a:rPr>
              <a:t>–2</a:t>
            </a:r>
            <a:r>
              <a:rPr lang="el-GR" altLang="zh-CN" sz="2400" b="1" dirty="0">
                <a:latin typeface="Times New Roman" panose="02020603050405020304" pitchFamily="18" charset="0"/>
                <a:ea typeface="宋体" panose="02010600030101010101" pitchFamily="2" charset="-122"/>
              </a:rPr>
              <a:t>σ</a:t>
            </a:r>
            <a:r>
              <a:rPr lang="en-US" altLang="zh-CN" sz="2400" b="1" dirty="0">
                <a:latin typeface="Times New Roman" panose="02020603050405020304" pitchFamily="18" charset="0"/>
                <a:ea typeface="宋体" panose="02010600030101010101" pitchFamily="2" charset="-122"/>
              </a:rPr>
              <a:t>, </a:t>
            </a:r>
            <a:r>
              <a:rPr lang="el-GR" altLang="zh-CN" sz="2400" b="1" dirty="0">
                <a:latin typeface="Times New Roman" panose="02020603050405020304" pitchFamily="18" charset="0"/>
                <a:ea typeface="宋体" panose="02010600030101010101" pitchFamily="2" charset="-122"/>
              </a:rPr>
              <a:t>μ</a:t>
            </a:r>
            <a:r>
              <a:rPr lang="en-US" altLang="zh-CN" sz="2400" b="1" dirty="0">
                <a:latin typeface="Times New Roman" panose="02020603050405020304" pitchFamily="18" charset="0"/>
                <a:ea typeface="宋体" panose="02010600030101010101" pitchFamily="2" charset="-122"/>
              </a:rPr>
              <a:t>+2</a:t>
            </a:r>
            <a:r>
              <a:rPr lang="el-GR" altLang="zh-CN" sz="2400" b="1" dirty="0">
                <a:latin typeface="Times New Roman" panose="02020603050405020304" pitchFamily="18" charset="0"/>
                <a:ea typeface="宋体" panose="02010600030101010101" pitchFamily="2" charset="-122"/>
              </a:rPr>
              <a:t>σ</a:t>
            </a:r>
            <a:r>
              <a:rPr lang="en-US" altLang="zh-CN" sz="2400" b="1" dirty="0">
                <a:latin typeface="Times New Roman" panose="02020603050405020304" pitchFamily="18" charset="0"/>
                <a:ea typeface="宋体" panose="02010600030101010101" pitchFamily="2" charset="-122"/>
              </a:rPr>
              <a:t>]: contains about 95% of it</a:t>
            </a:r>
            <a:endParaRPr lang="en-US" altLang="zh-CN" sz="2400" b="1" dirty="0">
              <a:latin typeface="Times New Roman" panose="02020603050405020304" pitchFamily="18" charset="0"/>
              <a:ea typeface="宋体" panose="02010600030101010101" pitchFamily="2" charset="-122"/>
            </a:endParaRPr>
          </a:p>
          <a:p>
            <a:pPr lvl="1" eaLnBrk="1" hangingPunct="1">
              <a:buClr>
                <a:schemeClr val="hlink"/>
              </a:buClr>
              <a:buSzPct val="55000"/>
              <a:buFont typeface="Wingdings" panose="05000000000000000000" pitchFamily="2" charset="2"/>
            </a:pPr>
            <a:r>
              <a:rPr lang="en-US" altLang="zh-CN" sz="2400" b="1" dirty="0">
                <a:latin typeface="Times New Roman" panose="02020603050405020304" pitchFamily="18" charset="0"/>
                <a:ea typeface="宋体" panose="02010600030101010101" pitchFamily="2" charset="-122"/>
              </a:rPr>
              <a:t>[</a:t>
            </a:r>
            <a:r>
              <a:rPr lang="el-GR" altLang="zh-CN" sz="2400" b="1" dirty="0">
                <a:latin typeface="Times New Roman" panose="02020603050405020304" pitchFamily="18" charset="0"/>
                <a:ea typeface="宋体" panose="02010600030101010101" pitchFamily="2" charset="-122"/>
              </a:rPr>
              <a:t>μ</a:t>
            </a:r>
            <a:r>
              <a:rPr lang="en-US" altLang="zh-CN" sz="2400" b="1" dirty="0">
                <a:latin typeface="Times New Roman" panose="02020603050405020304" pitchFamily="18" charset="0"/>
                <a:ea typeface="宋体" panose="02010600030101010101" pitchFamily="2" charset="-122"/>
              </a:rPr>
              <a:t>–3</a:t>
            </a:r>
            <a:r>
              <a:rPr lang="el-GR" altLang="zh-CN" sz="2400" b="1" dirty="0">
                <a:latin typeface="Times New Roman" panose="02020603050405020304" pitchFamily="18" charset="0"/>
                <a:ea typeface="宋体" panose="02010600030101010101" pitchFamily="2" charset="-122"/>
              </a:rPr>
              <a:t>σ</a:t>
            </a:r>
            <a:r>
              <a:rPr lang="en-US" altLang="zh-CN" sz="2400" b="1" dirty="0">
                <a:latin typeface="Times New Roman" panose="02020603050405020304" pitchFamily="18" charset="0"/>
                <a:ea typeface="宋体" panose="02010600030101010101" pitchFamily="2" charset="-122"/>
              </a:rPr>
              <a:t>, </a:t>
            </a:r>
            <a:r>
              <a:rPr lang="el-GR" altLang="zh-CN" sz="2400" b="1" dirty="0">
                <a:latin typeface="Times New Roman" panose="02020603050405020304" pitchFamily="18" charset="0"/>
                <a:ea typeface="宋体" panose="02010600030101010101" pitchFamily="2" charset="-122"/>
              </a:rPr>
              <a:t>μ</a:t>
            </a:r>
            <a:r>
              <a:rPr lang="en-US" altLang="zh-CN" sz="2400" b="1" dirty="0">
                <a:latin typeface="Times New Roman" panose="02020603050405020304" pitchFamily="18" charset="0"/>
                <a:ea typeface="宋体" panose="02010600030101010101" pitchFamily="2" charset="-122"/>
              </a:rPr>
              <a:t>+3</a:t>
            </a:r>
            <a:r>
              <a:rPr lang="el-GR" altLang="zh-CN" sz="2400" b="1" dirty="0">
                <a:latin typeface="Times New Roman" panose="02020603050405020304" pitchFamily="18" charset="0"/>
                <a:ea typeface="宋体" panose="02010600030101010101" pitchFamily="2" charset="-122"/>
              </a:rPr>
              <a:t>σ</a:t>
            </a:r>
            <a:r>
              <a:rPr lang="en-US" altLang="zh-CN" sz="2400" b="1" dirty="0">
                <a:latin typeface="Times New Roman" panose="02020603050405020304" pitchFamily="18" charset="0"/>
                <a:ea typeface="宋体" panose="02010600030101010101" pitchFamily="2" charset="-122"/>
              </a:rPr>
              <a:t>]: contains about 99.7% of it</a:t>
            </a:r>
            <a:endParaRPr lang="en-US" altLang="zh-CN" sz="2400" b="1" dirty="0">
              <a:latin typeface="Times New Roman" panose="02020603050405020304" pitchFamily="18" charset="0"/>
              <a:ea typeface="宋体" panose="02010600030101010101" pitchFamily="2" charset="-122"/>
            </a:endParaRPr>
          </a:p>
          <a:p>
            <a:pPr lvl="1" eaLnBrk="1" hangingPunct="1">
              <a:buClr>
                <a:schemeClr val="hlink"/>
              </a:buClr>
              <a:buSzPct val="55000"/>
              <a:buFont typeface="Wingdings" panose="05000000000000000000" pitchFamily="2" charset="2"/>
            </a:pPr>
            <a:endParaRPr lang="en-US" altLang="zh-CN" sz="2400" dirty="0">
              <a:solidFill>
                <a:schemeClr val="tx2"/>
              </a:solidFill>
              <a:ea typeface="宋体" panose="02010600030101010101" pitchFamily="2" charset="-122"/>
            </a:endParaRPr>
          </a:p>
          <a:p>
            <a:pPr eaLnBrk="1" hangingPunct="1">
              <a:buClr>
                <a:schemeClr val="folHlink"/>
              </a:buClr>
              <a:buSzPct val="60000"/>
              <a:buFont typeface="Wingdings" panose="05000000000000000000" pitchFamily="2" charset="2"/>
              <a:buNone/>
            </a:pPr>
            <a:endParaRPr lang="en-US" altLang="zh-CN" sz="2000" dirty="0">
              <a:solidFill>
                <a:schemeClr val="hlink"/>
              </a:solidFill>
              <a:ea typeface="宋体" panose="02010600030101010101" pitchFamily="2" charset="-122"/>
            </a:endParaRPr>
          </a:p>
          <a:p>
            <a:pPr eaLnBrk="1" hangingPunct="1">
              <a:buClr>
                <a:schemeClr val="folHlink"/>
              </a:buClr>
              <a:buSzPct val="60000"/>
              <a:buFont typeface="Wingdings" panose="05000000000000000000" pitchFamily="2" charset="2"/>
              <a:buNone/>
            </a:pPr>
            <a:endParaRPr lang="zh-CN" altLang="en-US" sz="2000" dirty="0">
              <a:ea typeface="宋体" panose="02010600030101010101" pitchFamily="2" charset="-122"/>
            </a:endParaRPr>
          </a:p>
        </p:txBody>
      </p:sp>
      <p:pic>
        <p:nvPicPr>
          <p:cNvPr id="38917" name="Picture 7" descr="normal1-68"/>
          <p:cNvPicPr>
            <a:picLocks noGrp="1" noChangeAspect="1"/>
          </p:cNvPicPr>
          <p:nvPr>
            <p:ph sz="quarter" idx="3"/>
          </p:nvPr>
        </p:nvPicPr>
        <p:blipFill>
          <a:blip r:embed="rId1"/>
          <a:srcRect t="28633"/>
          <a:stretch>
            <a:fillRect/>
          </a:stretch>
        </p:blipFill>
        <p:spPr>
          <a:xfrm>
            <a:off x="0" y="3962400"/>
            <a:ext cx="3886200" cy="2263775"/>
          </a:xfrm>
          <a:ln/>
        </p:spPr>
      </p:pic>
      <p:pic>
        <p:nvPicPr>
          <p:cNvPr id="38918" name="Picture 9" descr="normal1-99"/>
          <p:cNvPicPr>
            <a:picLocks noChangeAspect="1"/>
          </p:cNvPicPr>
          <p:nvPr/>
        </p:nvPicPr>
        <p:blipFill>
          <a:blip r:embed="rId2"/>
          <a:srcRect t="28633"/>
          <a:stretch>
            <a:fillRect/>
          </a:stretch>
        </p:blipFill>
        <p:spPr>
          <a:xfrm>
            <a:off x="5334000" y="3962400"/>
            <a:ext cx="3810000" cy="2289175"/>
          </a:xfrm>
          <a:prstGeom prst="rect">
            <a:avLst/>
          </a:prstGeom>
          <a:noFill/>
          <a:ln w="9525">
            <a:noFill/>
          </a:ln>
        </p:spPr>
      </p:pic>
      <p:pic>
        <p:nvPicPr>
          <p:cNvPr id="38919" name="Picture 5" descr="normal1-95"/>
          <p:cNvPicPr>
            <a:picLocks noGrp="1" noChangeAspect="1"/>
          </p:cNvPicPr>
          <p:nvPr>
            <p:ph sz="quarter" idx="2"/>
          </p:nvPr>
        </p:nvPicPr>
        <p:blipFill>
          <a:blip r:embed="rId3"/>
          <a:srcRect t="28633"/>
          <a:stretch>
            <a:fillRect/>
          </a:stretch>
        </p:blipFill>
        <p:spPr>
          <a:xfrm>
            <a:off x="2590800" y="2613025"/>
            <a:ext cx="3886200" cy="2479675"/>
          </a:xfrm>
          <a:ln/>
        </p:spPr>
      </p:pic>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40963" name="Rectangle 2"/>
          <p:cNvSpPr>
            <a:spLocks noGrp="1"/>
          </p:cNvSpPr>
          <p:nvPr>
            <p:ph type="title"/>
          </p:nvPr>
        </p:nvSpPr>
        <p:spPr>
          <a:xfrm>
            <a:off x="0" y="76200"/>
            <a:ext cx="9144000" cy="533400"/>
          </a:xfrm>
          <a:ln/>
        </p:spPr>
        <p:txBody>
          <a:bodyPr vert="horz" wrap="square" lIns="91440" tIns="45720" rIns="91440" bIns="45720" anchor="b" anchorCtr="0"/>
          <a:p>
            <a:pPr eaLnBrk="1" hangingPunct="1"/>
            <a:r>
              <a:rPr lang="zh-CN" altLang="en-US" sz="3200" dirty="0">
                <a:solidFill>
                  <a:srgbClr val="170981"/>
                </a:solidFill>
                <a:ea typeface="宋体" panose="02010600030101010101" pitchFamily="2" charset="-122"/>
              </a:rPr>
              <a:t>基本统计说明的图形显示</a:t>
            </a:r>
            <a:endParaRPr lang="en-US" altLang="zh-CN" sz="3200" dirty="0">
              <a:solidFill>
                <a:srgbClr val="170981"/>
              </a:solidFill>
              <a:ea typeface="宋体" panose="02010600030101010101" pitchFamily="2" charset="-122"/>
            </a:endParaRPr>
          </a:p>
        </p:txBody>
      </p:sp>
      <p:sp>
        <p:nvSpPr>
          <p:cNvPr id="40964" name="Rectangle 3"/>
          <p:cNvSpPr>
            <a:spLocks noGrp="1"/>
          </p:cNvSpPr>
          <p:nvPr>
            <p:ph idx="1"/>
          </p:nvPr>
        </p:nvSpPr>
        <p:spPr>
          <a:xfrm>
            <a:off x="228600" y="762000"/>
            <a:ext cx="8382000" cy="5562600"/>
          </a:xfrm>
          <a:ln/>
        </p:spPr>
        <p:txBody>
          <a:bodyPr vert="horz" wrap="square" lIns="91440" tIns="45720" rIns="91440" bIns="45720" anchor="t" anchorCtr="0"/>
          <a:p>
            <a:pPr eaLnBrk="1" hangingPunct="1">
              <a:lnSpc>
                <a:spcPct val="140000"/>
              </a:lnSpc>
              <a:buSzPct val="80000"/>
            </a:pPr>
            <a:r>
              <a:rPr lang="en-US" altLang="zh-CN" b="1" dirty="0">
                <a:latin typeface="Times New Roman" panose="02020603050405020304" pitchFamily="18" charset="0"/>
                <a:ea typeface="宋体" panose="02010600030101010101" pitchFamily="2" charset="-122"/>
              </a:rPr>
              <a:t>Boxplot</a:t>
            </a:r>
            <a:r>
              <a:rPr lang="zh-CN" altLang="en-US" b="1"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五数概括的图形</a:t>
            </a:r>
            <a:endParaRPr lang="zh-CN" altLang="en-US" dirty="0">
              <a:latin typeface="Times New Roman" panose="02020603050405020304" pitchFamily="18" charset="0"/>
              <a:ea typeface="宋体" panose="02010600030101010101" pitchFamily="2" charset="-122"/>
            </a:endParaRPr>
          </a:p>
          <a:p>
            <a:pPr eaLnBrk="1" hangingPunct="1">
              <a:lnSpc>
                <a:spcPct val="140000"/>
              </a:lnSpc>
              <a:buSzPct val="80000"/>
            </a:pPr>
            <a:r>
              <a:rPr lang="en-US" altLang="zh-CN" b="1" dirty="0">
                <a:latin typeface="Times New Roman" panose="02020603050405020304" pitchFamily="18" charset="0"/>
                <a:ea typeface="宋体" panose="02010600030101010101" pitchFamily="2" charset="-122"/>
              </a:rPr>
              <a:t>Histogram</a:t>
            </a:r>
            <a:r>
              <a:rPr lang="zh-CN" altLang="en-US" b="1" dirty="0">
                <a:latin typeface="Times New Roman" panose="02020603050405020304" pitchFamily="18" charset="0"/>
                <a:ea typeface="宋体" panose="02010600030101010101" pitchFamily="2" charset="-122"/>
              </a:rPr>
              <a:t>直方图：</a:t>
            </a:r>
            <a:r>
              <a:rPr lang="zh-CN" altLang="en-US" dirty="0">
                <a:latin typeface="Times New Roman" panose="02020603050405020304" pitchFamily="18" charset="0"/>
                <a:ea typeface="宋体" panose="02010600030101010101" pitchFamily="2" charset="-122"/>
              </a:rPr>
              <a:t>值</a:t>
            </a:r>
            <a:r>
              <a:rPr lang="en-US" altLang="zh-CN" dirty="0">
                <a:latin typeface="Times New Roman" panose="02020603050405020304" pitchFamily="18" charset="0"/>
                <a:ea typeface="宋体" panose="02010600030101010101" pitchFamily="2" charset="-122"/>
              </a:rPr>
              <a:t>x-axis, y-axis</a:t>
            </a:r>
            <a:r>
              <a:rPr lang="zh-CN" altLang="en-US" dirty="0">
                <a:latin typeface="Times New Roman" panose="02020603050405020304" pitchFamily="18" charset="0"/>
                <a:ea typeface="宋体" panose="02010600030101010101" pitchFamily="2" charset="-122"/>
              </a:rPr>
              <a:t>表示频率</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a:p>
            <a:pPr eaLnBrk="1" hangingPunct="1">
              <a:lnSpc>
                <a:spcPct val="140000"/>
              </a:lnSpc>
              <a:buSzPct val="80000"/>
            </a:pPr>
            <a:r>
              <a:rPr lang="en-US" altLang="zh-CN" b="1" dirty="0">
                <a:latin typeface="Times New Roman" panose="02020603050405020304" pitchFamily="18" charset="0"/>
                <a:ea typeface="宋体" panose="02010600030101010101" pitchFamily="2" charset="-122"/>
              </a:rPr>
              <a:t>Quantile plot</a:t>
            </a:r>
            <a:r>
              <a:rPr lang="zh-CN" altLang="en-US" b="1" dirty="0">
                <a:latin typeface="Times New Roman" panose="02020603050405020304" pitchFamily="18" charset="0"/>
                <a:ea typeface="宋体" panose="02010600030101010101" pitchFamily="2" charset="-122"/>
              </a:rPr>
              <a:t>分位数图：</a:t>
            </a:r>
            <a:r>
              <a:rPr lang="zh-CN" altLang="en-US" dirty="0">
                <a:latin typeface="Times New Roman" panose="02020603050405020304" pitchFamily="18" charset="0"/>
                <a:ea typeface="宋体" panose="02010600030101010101" pitchFamily="2" charset="-122"/>
              </a:rPr>
              <a:t>值</a:t>
            </a:r>
            <a:r>
              <a:rPr lang="en-US" altLang="zh-CN" i="1" dirty="0">
                <a:latin typeface="Times New Roman" panose="02020603050405020304" pitchFamily="18" charset="0"/>
                <a:ea typeface="宋体" panose="02010600030101010101" pitchFamily="2" charset="-122"/>
              </a:rPr>
              <a:t>x</a:t>
            </a:r>
            <a:r>
              <a:rPr lang="en-US" altLang="zh-CN" i="1" baseline="-25000" dirty="0">
                <a:latin typeface="Times New Roman" panose="02020603050405020304" pitchFamily="18" charset="0"/>
                <a:ea typeface="宋体" panose="02010600030101010101" pitchFamily="2" charset="-122"/>
              </a:rPr>
              <a:t>i</a:t>
            </a:r>
            <a:r>
              <a:rPr lang="en-US" altLang="zh-CN" baseline="-25000"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与</a:t>
            </a:r>
            <a:r>
              <a:rPr lang="en-US" altLang="zh-CN" i="1" dirty="0">
                <a:latin typeface="Times New Roman" panose="02020603050405020304" pitchFamily="18" charset="0"/>
                <a:ea typeface="宋体" panose="02010600030101010101" pitchFamily="2" charset="-122"/>
              </a:rPr>
              <a:t>f</a:t>
            </a:r>
            <a:r>
              <a:rPr lang="en-US" altLang="zh-CN" i="1" baseline="-25000" dirty="0">
                <a:latin typeface="Times New Roman" panose="02020603050405020304" pitchFamily="18" charset="0"/>
                <a:ea typeface="宋体" panose="02010600030101010101" pitchFamily="2" charset="-122"/>
              </a:rPr>
              <a:t>i </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表明近似百分之</a:t>
            </a:r>
            <a:r>
              <a:rPr lang="en-US" altLang="zh-CN" dirty="0">
                <a:latin typeface="Times New Roman" panose="02020603050405020304" pitchFamily="18" charset="0"/>
                <a:ea typeface="宋体" panose="02010600030101010101" pitchFamily="2" charset="-122"/>
              </a:rPr>
              <a:t> </a:t>
            </a:r>
            <a:r>
              <a:rPr lang="en-US" altLang="zh-CN" i="1" dirty="0">
                <a:latin typeface="Times New Roman" panose="02020603050405020304" pitchFamily="18" charset="0"/>
                <a:ea typeface="宋体" panose="02010600030101010101" pitchFamily="2" charset="-122"/>
              </a:rPr>
              <a:t>f</a:t>
            </a:r>
            <a:r>
              <a:rPr lang="en-US" altLang="zh-CN" i="1" baseline="-25000" dirty="0">
                <a:latin typeface="Times New Roman" panose="02020603050405020304" pitchFamily="18" charset="0"/>
                <a:ea typeface="宋体" panose="02010600030101010101" pitchFamily="2" charset="-122"/>
              </a:rPr>
              <a:t>i </a:t>
            </a:r>
            <a:r>
              <a:rPr lang="zh-CN" altLang="en-US" dirty="0">
                <a:latin typeface="Times New Roman" panose="02020603050405020304" pitchFamily="18" charset="0"/>
                <a:ea typeface="宋体" panose="02010600030101010101" pitchFamily="2" charset="-122"/>
              </a:rPr>
              <a:t>的数据</a:t>
            </a:r>
            <a:r>
              <a:rPr lang="en-US" altLang="zh-CN" dirty="0">
                <a:latin typeface="Times New Roman" panose="02020603050405020304" pitchFamily="18" charset="0"/>
                <a:ea typeface="宋体" panose="02010600030101010101" pitchFamily="2" charset="-122"/>
                <a:sym typeface="Symbol" panose="05050102010706020507" pitchFamily="18" charset="2"/>
              </a:rPr>
              <a:t></a:t>
            </a:r>
            <a:r>
              <a:rPr lang="en-US" altLang="zh-CN" dirty="0">
                <a:latin typeface="Times New Roman" panose="02020603050405020304" pitchFamily="18" charset="0"/>
                <a:ea typeface="宋体" panose="02010600030101010101" pitchFamily="2" charset="-122"/>
              </a:rPr>
              <a:t> </a:t>
            </a:r>
            <a:r>
              <a:rPr lang="en-US" altLang="zh-CN" i="1" dirty="0">
                <a:latin typeface="Times New Roman" panose="02020603050405020304" pitchFamily="18" charset="0"/>
                <a:ea typeface="宋体" panose="02010600030101010101" pitchFamily="2" charset="-122"/>
              </a:rPr>
              <a:t>x</a:t>
            </a:r>
            <a:r>
              <a:rPr lang="en-US" altLang="zh-CN" i="1" baseline="-25000" dirty="0">
                <a:latin typeface="Times New Roman" panose="02020603050405020304" pitchFamily="18" charset="0"/>
                <a:ea typeface="宋体" panose="02010600030101010101" pitchFamily="2" charset="-122"/>
              </a:rPr>
              <a:t>i</a:t>
            </a:r>
            <a:r>
              <a:rPr lang="en-US" altLang="zh-CN" baseline="-25000"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成对</a:t>
            </a:r>
            <a:endParaRPr lang="en-US" altLang="zh-CN" dirty="0">
              <a:latin typeface="Times New Roman" panose="02020603050405020304" pitchFamily="18" charset="0"/>
              <a:ea typeface="宋体" panose="02010600030101010101" pitchFamily="2" charset="-122"/>
            </a:endParaRPr>
          </a:p>
          <a:p>
            <a:pPr eaLnBrk="1" hangingPunct="1">
              <a:lnSpc>
                <a:spcPct val="140000"/>
              </a:lnSpc>
              <a:buSzPct val="80000"/>
            </a:pPr>
            <a:r>
              <a:rPr lang="en-US" altLang="zh-CN" b="1" dirty="0">
                <a:latin typeface="Times New Roman" panose="02020603050405020304" pitchFamily="18" charset="0"/>
                <a:ea typeface="宋体" panose="02010600030101010101" pitchFamily="2" charset="-122"/>
              </a:rPr>
              <a:t>Quantile-quantile (q-q) plot</a:t>
            </a:r>
            <a:r>
              <a:rPr lang="zh-CN" altLang="en-US" b="1"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对着另一个分位数，绘制一个单变量分布的分位数</a:t>
            </a:r>
            <a:endParaRPr lang="en-US" altLang="zh-CN" dirty="0">
              <a:latin typeface="Times New Roman" panose="02020603050405020304" pitchFamily="18" charset="0"/>
              <a:ea typeface="宋体" panose="02010600030101010101" pitchFamily="2" charset="-122"/>
            </a:endParaRPr>
          </a:p>
          <a:p>
            <a:pPr eaLnBrk="1" hangingPunct="1">
              <a:lnSpc>
                <a:spcPct val="140000"/>
              </a:lnSpc>
              <a:buSzPct val="80000"/>
            </a:pPr>
            <a:r>
              <a:rPr lang="en-US" altLang="zh-CN" b="1" dirty="0">
                <a:latin typeface="Times New Roman" panose="02020603050405020304" pitchFamily="18" charset="0"/>
                <a:ea typeface="宋体" panose="02010600030101010101" pitchFamily="2" charset="-122"/>
              </a:rPr>
              <a:t>Scatter plot</a:t>
            </a:r>
            <a:r>
              <a:rPr lang="zh-CN" altLang="en-US" b="1" dirty="0">
                <a:latin typeface="Times New Roman" panose="02020603050405020304" pitchFamily="18" charset="0"/>
                <a:ea typeface="宋体" panose="02010600030101010101" pitchFamily="2" charset="-122"/>
              </a:rPr>
              <a:t>散布图：</a:t>
            </a:r>
            <a:r>
              <a:rPr lang="zh-CN" altLang="en-US" dirty="0">
                <a:latin typeface="Times New Roman" panose="02020603050405020304" pitchFamily="18" charset="0"/>
                <a:ea typeface="宋体" panose="02010600030101010101" pitchFamily="2" charset="-122"/>
              </a:rPr>
              <a:t>每个值对</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为一个坐标点绘于平面上</a:t>
            </a:r>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43011" name="Rectangle 1026"/>
          <p:cNvSpPr>
            <a:spLocks noGrp="1"/>
          </p:cNvSpPr>
          <p:nvPr>
            <p:ph type="title"/>
          </p:nvPr>
        </p:nvSpPr>
        <p:spPr>
          <a:xfrm>
            <a:off x="152400" y="76200"/>
            <a:ext cx="8763000" cy="609600"/>
          </a:xfrm>
          <a:ln/>
        </p:spPr>
        <p:txBody>
          <a:bodyPr vert="horz" wrap="square" lIns="91440" tIns="45720" rIns="91440" bIns="45720" anchor="b" anchorCtr="0"/>
          <a:p>
            <a:pPr eaLnBrk="1" hangingPunct="1"/>
            <a:r>
              <a:rPr lang="zh-CN" altLang="en-US" dirty="0">
                <a:ea typeface="宋体" panose="02010600030101010101" pitchFamily="2" charset="-122"/>
              </a:rPr>
              <a:t>直方图分析</a:t>
            </a:r>
            <a:endParaRPr lang="en-US" altLang="zh-CN" dirty="0">
              <a:ea typeface="宋体" panose="02010600030101010101" pitchFamily="2" charset="-122"/>
            </a:endParaRPr>
          </a:p>
        </p:txBody>
      </p:sp>
      <p:sp>
        <p:nvSpPr>
          <p:cNvPr id="43012" name="Rectangle 1027"/>
          <p:cNvSpPr>
            <a:spLocks noGrp="1"/>
          </p:cNvSpPr>
          <p:nvPr>
            <p:ph type="body" sz="half" idx="1"/>
          </p:nvPr>
        </p:nvSpPr>
        <p:spPr>
          <a:xfrm>
            <a:off x="228600" y="762000"/>
            <a:ext cx="8458200" cy="5867400"/>
          </a:xfrm>
          <a:ln/>
        </p:spPr>
        <p:txBody>
          <a:bodyPr vert="horz" wrap="square" lIns="91440" tIns="45720" rIns="91440" bIns="45720" anchor="t" anchorCtr="0"/>
          <a:p>
            <a:pPr eaLnBrk="1" hangingPunct="1">
              <a:lnSpc>
                <a:spcPct val="125000"/>
              </a:lnSpc>
              <a:spcBef>
                <a:spcPct val="0"/>
              </a:spcBef>
              <a:buClr>
                <a:schemeClr val="folHlink"/>
              </a:buClr>
              <a:buSzPct val="60000"/>
              <a:buFont typeface="Wingdings" panose="05000000000000000000" pitchFamily="2" charset="2"/>
            </a:pPr>
            <a:r>
              <a:rPr lang="en-US" altLang="zh-CN" sz="2200" b="1" dirty="0">
                <a:latin typeface="Times New Roman" panose="02020603050405020304" pitchFamily="18" charset="0"/>
                <a:ea typeface="宋体" panose="02010600030101010101" pitchFamily="2" charset="-122"/>
              </a:rPr>
              <a:t>Histogram</a:t>
            </a:r>
            <a:r>
              <a:rPr lang="zh-CN" altLang="en-US" sz="2200" b="1" dirty="0">
                <a:latin typeface="Times New Roman" panose="02020603050405020304" pitchFamily="18" charset="0"/>
                <a:ea typeface="宋体" panose="02010600030101010101" pitchFamily="2" charset="-122"/>
              </a:rPr>
              <a:t>：图形显示每个列值的频率，条形图所示</a:t>
            </a:r>
            <a:endParaRPr lang="en-US" altLang="zh-CN" sz="2200" b="1" dirty="0">
              <a:latin typeface="Times New Roman" panose="02020603050405020304" pitchFamily="18" charset="0"/>
              <a:ea typeface="宋体" panose="02010600030101010101" pitchFamily="2" charset="-122"/>
            </a:endParaRPr>
          </a:p>
          <a:p>
            <a:pPr eaLnBrk="1" hangingPunct="1">
              <a:lnSpc>
                <a:spcPct val="125000"/>
              </a:lnSpc>
              <a:spcBef>
                <a:spcPct val="0"/>
              </a:spcBef>
              <a:buClr>
                <a:schemeClr val="folHlink"/>
              </a:buClr>
              <a:buSzPct val="60000"/>
              <a:buFont typeface="Wingdings" panose="05000000000000000000" pitchFamily="2" charset="2"/>
            </a:pPr>
            <a:r>
              <a:rPr lang="zh-CN" altLang="en-US" sz="2200" b="1" dirty="0">
                <a:latin typeface="Times New Roman" panose="02020603050405020304" pitchFamily="18" charset="0"/>
                <a:ea typeface="宋体" panose="02010600030101010101" pitchFamily="2" charset="-122"/>
              </a:rPr>
              <a:t>显示有多大比例的点下落入每个类别</a:t>
            </a:r>
            <a:endParaRPr lang="en-US" altLang="zh-CN" sz="2200" b="1" dirty="0">
              <a:latin typeface="Times New Roman" panose="02020603050405020304" pitchFamily="18" charset="0"/>
              <a:ea typeface="宋体" panose="02010600030101010101" pitchFamily="2" charset="-122"/>
            </a:endParaRPr>
          </a:p>
          <a:p>
            <a:pPr eaLnBrk="1" hangingPunct="1">
              <a:lnSpc>
                <a:spcPct val="125000"/>
              </a:lnSpc>
              <a:spcBef>
                <a:spcPct val="0"/>
              </a:spcBef>
              <a:buClr>
                <a:schemeClr val="folHlink"/>
              </a:buClr>
              <a:buSzPct val="60000"/>
              <a:buFont typeface="Wingdings" panose="05000000000000000000" pitchFamily="2" charset="2"/>
            </a:pPr>
            <a:r>
              <a:rPr lang="zh-CN" altLang="en-US" sz="2200" b="1" dirty="0">
                <a:latin typeface="Times New Roman" panose="02020603050405020304" pitchFamily="18" charset="0"/>
                <a:ea typeface="宋体" panose="02010600030101010101" pitchFamily="2" charset="-122"/>
              </a:rPr>
              <a:t>类别并不是均匀的宽度</a:t>
            </a:r>
            <a:endParaRPr lang="en-US" altLang="zh-CN" sz="2200" b="1" dirty="0">
              <a:latin typeface="Times New Roman" panose="02020603050405020304" pitchFamily="18" charset="0"/>
              <a:ea typeface="宋体" panose="02010600030101010101" pitchFamily="2" charset="-122"/>
            </a:endParaRPr>
          </a:p>
          <a:p>
            <a:pPr eaLnBrk="1" hangingPunct="1">
              <a:lnSpc>
                <a:spcPct val="125000"/>
              </a:lnSpc>
              <a:spcBef>
                <a:spcPct val="0"/>
              </a:spcBef>
              <a:buClr>
                <a:schemeClr val="folHlink"/>
              </a:buClr>
              <a:buSzPct val="60000"/>
              <a:buFont typeface="Wingdings" panose="05000000000000000000" pitchFamily="2" charset="2"/>
            </a:pPr>
            <a:r>
              <a:rPr lang="zh-CN" altLang="en-US" sz="2200" b="1" dirty="0">
                <a:latin typeface="Times New Roman" panose="02020603050405020304" pitchFamily="18" charset="0"/>
                <a:ea typeface="宋体" panose="02010600030101010101" pitchFamily="2" charset="-122"/>
              </a:rPr>
              <a:t>有别于条形图：条形图的面积表示值，而不是条形图的高度</a:t>
            </a:r>
            <a:endParaRPr lang="zh-CN" altLang="en-US" sz="2200" b="1" dirty="0">
              <a:latin typeface="Times New Roman" panose="02020603050405020304" pitchFamily="18" charset="0"/>
              <a:ea typeface="宋体" panose="02010600030101010101" pitchFamily="2" charset="-122"/>
            </a:endParaRPr>
          </a:p>
          <a:p>
            <a:pPr lvl="1" eaLnBrk="1" hangingPunct="1">
              <a:lnSpc>
                <a:spcPct val="125000"/>
              </a:lnSpc>
              <a:spcBef>
                <a:spcPct val="0"/>
              </a:spcBef>
              <a:buClr>
                <a:schemeClr val="hlink"/>
              </a:buClr>
              <a:buSzPct val="55000"/>
              <a:buFont typeface="Wingdings" panose="05000000000000000000" pitchFamily="2" charset="2"/>
            </a:pPr>
            <a:r>
              <a:rPr lang="en-US" altLang="zh-CN" sz="2200" b="1" dirty="0">
                <a:latin typeface="Times New Roman" panose="02020603050405020304" pitchFamily="18" charset="0"/>
                <a:ea typeface="宋体" panose="02010600030101010101" pitchFamily="2" charset="-122"/>
              </a:rPr>
              <a:t>a bar chart</a:t>
            </a:r>
            <a:r>
              <a:rPr lang="zh-CN" altLang="en-US" sz="2200" b="1" dirty="0">
                <a:latin typeface="Times New Roman" panose="02020603050405020304" pitchFamily="18" charset="0"/>
                <a:ea typeface="宋体" panose="02010600030101010101" pitchFamily="2" charset="-122"/>
              </a:rPr>
              <a:t>柱状图</a:t>
            </a:r>
            <a:r>
              <a:rPr lang="en-US" altLang="zh-CN" sz="2200" b="1" dirty="0">
                <a:latin typeface="Times New Roman" panose="02020603050405020304" pitchFamily="18" charset="0"/>
                <a:ea typeface="宋体" panose="02010600030101010101" pitchFamily="2" charset="-122"/>
              </a:rPr>
              <a:t>/</a:t>
            </a:r>
            <a:r>
              <a:rPr lang="zh-CN" altLang="en-US" sz="2200" b="1" dirty="0">
                <a:latin typeface="Times New Roman" panose="02020603050405020304" pitchFamily="18" charset="0"/>
                <a:ea typeface="宋体" panose="02010600030101010101" pitchFamily="2" charset="-122"/>
              </a:rPr>
              <a:t>柱形图</a:t>
            </a:r>
            <a:endParaRPr lang="en-US" altLang="zh-CN" sz="2200" b="1" dirty="0">
              <a:latin typeface="Times New Roman" panose="02020603050405020304" pitchFamily="18" charset="0"/>
              <a:ea typeface="宋体" panose="02010600030101010101" pitchFamily="2" charset="-122"/>
            </a:endParaRPr>
          </a:p>
          <a:p>
            <a:pPr eaLnBrk="1" hangingPunct="1">
              <a:lnSpc>
                <a:spcPct val="125000"/>
              </a:lnSpc>
              <a:spcBef>
                <a:spcPct val="0"/>
              </a:spcBef>
              <a:buClr>
                <a:schemeClr val="folHlink"/>
              </a:buClr>
              <a:buSzPct val="60000"/>
              <a:buFont typeface="Wingdings" panose="05000000000000000000" pitchFamily="2" charset="2"/>
            </a:pPr>
            <a:r>
              <a:rPr lang="zh-CN" altLang="en-US" sz="2200" b="1" dirty="0">
                <a:latin typeface="Times New Roman" panose="02020603050405020304" pitchFamily="18" charset="0"/>
                <a:ea typeface="宋体" panose="02010600030101010101" pitchFamily="2" charset="-122"/>
              </a:rPr>
              <a:t>类别通常指定为变量的一些非重叠区间，类别（带）必须相邻</a:t>
            </a:r>
            <a:endParaRPr lang="en-US" altLang="zh-CN" sz="2200" b="1" dirty="0">
              <a:latin typeface="Times New Roman" panose="02020603050405020304" pitchFamily="18" charset="0"/>
              <a:ea typeface="宋体" panose="02010600030101010101" pitchFamily="2" charset="-122"/>
            </a:endParaRPr>
          </a:p>
        </p:txBody>
      </p:sp>
      <p:pic>
        <p:nvPicPr>
          <p:cNvPr id="43013" name="Picture 7" descr="C:\360se6\Application\User Data\temp\histogram.png"/>
          <p:cNvPicPr>
            <a:picLocks noChangeAspect="1"/>
          </p:cNvPicPr>
          <p:nvPr/>
        </p:nvPicPr>
        <p:blipFill>
          <a:blip r:embed="rId1"/>
          <a:stretch>
            <a:fillRect/>
          </a:stretch>
        </p:blipFill>
        <p:spPr>
          <a:xfrm>
            <a:off x="1905000" y="3429000"/>
            <a:ext cx="5200650" cy="3124200"/>
          </a:xfrm>
          <a:prstGeom prst="rect">
            <a:avLst/>
          </a:prstGeom>
          <a:noFill/>
          <a:ln w="9525">
            <a:noFill/>
          </a:ln>
        </p:spPr>
      </p:pic>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45059" name="Rectangle 2"/>
          <p:cNvSpPr>
            <a:spLocks noGrp="1"/>
          </p:cNvSpPr>
          <p:nvPr>
            <p:ph type="title"/>
          </p:nvPr>
        </p:nvSpPr>
        <p:spPr>
          <a:xfrm>
            <a:off x="0" y="0"/>
            <a:ext cx="8839200" cy="762000"/>
          </a:xfrm>
          <a:ln/>
        </p:spPr>
        <p:txBody>
          <a:bodyPr vert="horz" wrap="square" lIns="91440" tIns="45720" rIns="91440" bIns="45720" anchor="b" anchorCtr="0"/>
          <a:p>
            <a:pPr eaLnBrk="1" hangingPunct="1"/>
            <a:r>
              <a:rPr lang="en-US" altLang="zh-CN" sz="3200" dirty="0">
                <a:ea typeface="宋体" panose="02010600030101010101" pitchFamily="2" charset="-122"/>
              </a:rPr>
              <a:t>Histograms Often Tell More than Boxplots</a:t>
            </a:r>
            <a:endParaRPr lang="en-US" altLang="zh-CN" sz="3200" dirty="0">
              <a:ea typeface="宋体" panose="02010600030101010101" pitchFamily="2" charset="-122"/>
            </a:endParaRPr>
          </a:p>
        </p:txBody>
      </p:sp>
      <p:graphicFrame>
        <p:nvGraphicFramePr>
          <p:cNvPr id="45060" name="Object 4"/>
          <p:cNvGraphicFramePr>
            <a:graphicFrameLocks noGrp="1" noChangeAspect="1"/>
          </p:cNvGraphicFramePr>
          <p:nvPr>
            <p:ph sz="half" idx="2"/>
          </p:nvPr>
        </p:nvGraphicFramePr>
        <p:xfrm>
          <a:off x="457200" y="1066800"/>
          <a:ext cx="3962400" cy="2417763"/>
        </p:xfrm>
        <a:graphic>
          <a:graphicData uri="http://schemas.openxmlformats.org/presentationml/2006/ole">
            <mc:AlternateContent xmlns:mc="http://schemas.openxmlformats.org/markup-compatibility/2006">
              <mc:Choice xmlns:v="urn:schemas-microsoft-com:vml" Requires="v">
                <p:oleObj spid="_x0000_s3101" name="" r:id="rId1" imgW="3063240" imgH="1691640" progId="SmartDraw.2">
                  <p:embed/>
                </p:oleObj>
              </mc:Choice>
              <mc:Fallback>
                <p:oleObj name="" r:id="rId1" imgW="3063240" imgH="1691640" progId="SmartDraw.2">
                  <p:embed/>
                  <p:pic>
                    <p:nvPicPr>
                      <p:cNvPr id="0" name="图片 3100"/>
                      <p:cNvPicPr/>
                      <p:nvPr/>
                    </p:nvPicPr>
                    <p:blipFill>
                      <a:blip r:embed="rId2"/>
                      <a:srcRect/>
                      <a:stretch>
                        <a:fillRect/>
                      </a:stretch>
                    </p:blipFill>
                    <p:spPr>
                      <a:xfrm>
                        <a:off x="457200" y="1066800"/>
                        <a:ext cx="3962400" cy="2417763"/>
                      </a:xfrm>
                      <a:prstGeom prst="rect">
                        <a:avLst/>
                      </a:prstGeom>
                      <a:noFill/>
                      <a:ln w="38100">
                        <a:miter/>
                      </a:ln>
                    </p:spPr>
                  </p:pic>
                </p:oleObj>
              </mc:Fallback>
            </mc:AlternateContent>
          </a:graphicData>
        </a:graphic>
      </p:graphicFrame>
      <p:graphicFrame>
        <p:nvGraphicFramePr>
          <p:cNvPr id="45061" name="Object 7"/>
          <p:cNvGraphicFramePr>
            <a:graphicFrameLocks noGrp="1" noChangeAspect="1"/>
          </p:cNvGraphicFramePr>
          <p:nvPr>
            <p:ph sz="half" idx="1"/>
          </p:nvPr>
        </p:nvGraphicFramePr>
        <p:xfrm>
          <a:off x="4724400" y="1071563"/>
          <a:ext cx="3886200" cy="2433637"/>
        </p:xfrm>
        <a:graphic>
          <a:graphicData uri="http://schemas.openxmlformats.org/presentationml/2006/ole">
            <mc:AlternateContent xmlns:mc="http://schemas.openxmlformats.org/markup-compatibility/2006">
              <mc:Choice xmlns:v="urn:schemas-microsoft-com:vml" Requires="v">
                <p:oleObj spid="_x0000_s3102" name="" r:id="rId3" imgW="3063240" imgH="1691640" progId="SmartDraw.2">
                  <p:embed/>
                </p:oleObj>
              </mc:Choice>
              <mc:Fallback>
                <p:oleObj name="" r:id="rId3" imgW="3063240" imgH="1691640" progId="SmartDraw.2">
                  <p:embed/>
                  <p:pic>
                    <p:nvPicPr>
                      <p:cNvPr id="0" name="图片 3101"/>
                      <p:cNvPicPr/>
                      <p:nvPr/>
                    </p:nvPicPr>
                    <p:blipFill>
                      <a:blip r:embed="rId4"/>
                      <a:srcRect/>
                      <a:stretch>
                        <a:fillRect/>
                      </a:stretch>
                    </p:blipFill>
                    <p:spPr>
                      <a:xfrm>
                        <a:off x="4724400" y="1071563"/>
                        <a:ext cx="3886200" cy="2433637"/>
                      </a:xfrm>
                      <a:prstGeom prst="rect">
                        <a:avLst/>
                      </a:prstGeom>
                      <a:noFill/>
                      <a:ln w="38100">
                        <a:miter/>
                      </a:ln>
                    </p:spPr>
                  </p:pic>
                </p:oleObj>
              </mc:Fallback>
            </mc:AlternateContent>
          </a:graphicData>
        </a:graphic>
      </p:graphicFrame>
      <p:sp>
        <p:nvSpPr>
          <p:cNvPr id="45062" name="Rectangle 9"/>
          <p:cNvSpPr/>
          <p:nvPr/>
        </p:nvSpPr>
        <p:spPr>
          <a:xfrm>
            <a:off x="533400" y="3657600"/>
            <a:ext cx="8001000" cy="2514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lnSpc>
                <a:spcPct val="150000"/>
              </a:lnSpc>
              <a:spcBef>
                <a:spcPts val="600"/>
              </a:spcBef>
            </a:pPr>
            <a:r>
              <a:rPr lang="zh-CN" altLang="en-US" b="1" dirty="0">
                <a:latin typeface="Times New Roman" panose="02020603050405020304" pitchFamily="18" charset="0"/>
                <a:ea typeface="宋体" panose="02010600030101010101" pitchFamily="2" charset="-122"/>
              </a:rPr>
              <a:t>直方图中包含了</a:t>
            </a:r>
            <a:r>
              <a:rPr lang="en-US" altLang="zh-CN" b="1" dirty="0">
                <a:latin typeface="Times New Roman" panose="02020603050405020304" pitchFamily="18" charset="0"/>
                <a:ea typeface="宋体" panose="02010600030101010101" pitchFamily="2" charset="-122"/>
              </a:rPr>
              <a:t>boxplot</a:t>
            </a:r>
            <a:r>
              <a:rPr lang="zh-CN" altLang="en-US" b="1" dirty="0">
                <a:latin typeface="Times New Roman" panose="02020603050405020304" pitchFamily="18" charset="0"/>
                <a:ea typeface="宋体" panose="02010600030101010101" pitchFamily="2" charset="-122"/>
              </a:rPr>
              <a:t>能表示的信息</a:t>
            </a:r>
            <a:endParaRPr lang="en-US" altLang="zh-CN" b="1" dirty="0">
              <a:latin typeface="Times New Roman" panose="02020603050405020304" pitchFamily="18" charset="0"/>
              <a:ea typeface="宋体" panose="02010600030101010101" pitchFamily="2" charset="-122"/>
            </a:endParaRPr>
          </a:p>
          <a:p>
            <a:pPr marL="742950" lvl="1" indent="-285750" eaLnBrk="1" hangingPunct="1">
              <a:lnSpc>
                <a:spcPct val="150000"/>
              </a:lnSpc>
              <a:spcBef>
                <a:spcPts val="600"/>
              </a:spcBef>
            </a:pPr>
            <a:r>
              <a:rPr lang="en-US" altLang="zh-CN" sz="2400" b="1" dirty="0">
                <a:latin typeface="Times New Roman" panose="02020603050405020304" pitchFamily="18" charset="0"/>
                <a:ea typeface="宋体" panose="02010600030101010101" pitchFamily="2" charset="-122"/>
              </a:rPr>
              <a:t>min, Q1, median, Q3, max</a:t>
            </a:r>
            <a:endParaRPr lang="en-US" altLang="zh-CN" sz="2400" b="1" dirty="0">
              <a:latin typeface="Times New Roman" panose="02020603050405020304" pitchFamily="18" charset="0"/>
              <a:ea typeface="宋体" panose="02010600030101010101" pitchFamily="2" charset="-122"/>
            </a:endParaRPr>
          </a:p>
          <a:p>
            <a:pPr marL="342900" lvl="0" indent="-342900" eaLnBrk="1" hangingPunct="1">
              <a:lnSpc>
                <a:spcPct val="150000"/>
              </a:lnSpc>
              <a:spcBef>
                <a:spcPts val="600"/>
              </a:spcBef>
            </a:pPr>
            <a:r>
              <a:rPr lang="zh-CN" altLang="en-US" b="1" dirty="0">
                <a:latin typeface="Times New Roman" panose="02020603050405020304" pitchFamily="18" charset="0"/>
                <a:ea typeface="宋体" panose="02010600030101010101" pitchFamily="2" charset="-122"/>
              </a:rPr>
              <a:t>直方图还能表现数据的分布情况</a:t>
            </a:r>
            <a:endParaRPr lang="zh-CN" altLang="en-US" b="1" dirty="0">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0243" name="Rectangle 2"/>
          <p:cNvSpPr>
            <a:spLocks noGrp="1"/>
          </p:cNvSpPr>
          <p:nvPr>
            <p:ph type="title"/>
          </p:nvPr>
        </p:nvSpPr>
        <p:spPr>
          <a:xfrm>
            <a:off x="152400" y="-76200"/>
            <a:ext cx="8839200" cy="914400"/>
          </a:xfrm>
          <a:ln/>
        </p:spPr>
        <p:txBody>
          <a:bodyPr vert="horz" wrap="square" lIns="92075" tIns="46038" rIns="92075" bIns="46038" anchor="ctr" anchorCtr="0"/>
          <a:p>
            <a:pPr eaLnBrk="1" hangingPunct="1"/>
            <a:r>
              <a:rPr lang="en-US" altLang="zh-CN" dirty="0">
                <a:ea typeface="宋体" panose="02010600030101010101" pitchFamily="2" charset="-122"/>
              </a:rPr>
              <a:t>Chapter 2: </a:t>
            </a:r>
            <a:r>
              <a:rPr lang="zh-CN" altLang="en-US" dirty="0">
                <a:ea typeface="宋体" panose="02010600030101010101" pitchFamily="2" charset="-122"/>
              </a:rPr>
              <a:t>了解数据</a:t>
            </a:r>
            <a:endParaRPr lang="zh-CN" altLang="en-US" dirty="0">
              <a:ea typeface="宋体" panose="02010600030101010101" pitchFamily="2" charset="-122"/>
            </a:endParaRPr>
          </a:p>
        </p:txBody>
      </p:sp>
      <p:sp>
        <p:nvSpPr>
          <p:cNvPr id="10244" name="Rectangle 3"/>
          <p:cNvSpPr>
            <a:spLocks noGrp="1"/>
          </p:cNvSpPr>
          <p:nvPr>
            <p:ph idx="1"/>
          </p:nvPr>
        </p:nvSpPr>
        <p:spPr>
          <a:xfrm>
            <a:off x="381000" y="838200"/>
            <a:ext cx="8382000" cy="4800600"/>
          </a:xfrm>
          <a:ln/>
        </p:spPr>
        <p:txBody>
          <a:bodyPr vert="horz" wrap="square" lIns="92075" tIns="46038" rIns="92075" bIns="46038" anchor="t" anchorCtr="0"/>
          <a:p>
            <a:pPr eaLnBrk="1" hangingPunct="1">
              <a:lnSpc>
                <a:spcPct val="200000"/>
              </a:lnSpc>
            </a:pPr>
            <a:r>
              <a:rPr lang="zh-CN" altLang="en-US" b="1" dirty="0">
                <a:latin typeface="宋体" panose="02010600030101010101" pitchFamily="2" charset="-122"/>
                <a:ea typeface="宋体" panose="02010600030101010101" pitchFamily="2" charset="-122"/>
              </a:rPr>
              <a:t>数据对象和属性类型</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数据的基本统计描述</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数据可视化</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测量数据相似性和相异性</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总结</a:t>
            </a:r>
            <a:endParaRPr lang="en-US" altLang="zh-CN" b="1" dirty="0">
              <a:latin typeface="宋体" panose="02010600030101010101" pitchFamily="2" charset="-122"/>
              <a:ea typeface="宋体" panose="02010600030101010101" pitchFamily="2" charset="-122"/>
            </a:endParaRPr>
          </a:p>
        </p:txBody>
      </p:sp>
      <p:sp>
        <p:nvSpPr>
          <p:cNvPr id="10245" name="AutoShape 4"/>
          <p:cNvSpPr/>
          <p:nvPr/>
        </p:nvSpPr>
        <p:spPr>
          <a:xfrm rot="9694931">
            <a:off x="4179888" y="1125538"/>
            <a:ext cx="450850" cy="485775"/>
          </a:xfrm>
          <a:custGeom>
            <a:avLst/>
            <a:gdLst/>
            <a:ahLst/>
            <a:cxnLst>
              <a:cxn ang="0">
                <a:pos x="338138" y="0"/>
              </a:cxn>
              <a:cxn ang="0">
                <a:pos x="338138" y="121444"/>
              </a:cxn>
              <a:cxn ang="0">
                <a:pos x="70445" y="121444"/>
              </a:cxn>
              <a:cxn ang="0">
                <a:pos x="70445" y="364331"/>
              </a:cxn>
              <a:cxn ang="0">
                <a:pos x="338138" y="364331"/>
              </a:cxn>
              <a:cxn ang="0">
                <a:pos x="338138" y="485775"/>
              </a:cxn>
              <a:cxn ang="0">
                <a:pos x="450850" y="242888"/>
              </a:cxn>
              <a:cxn ang="0">
                <a:pos x="338138" y="0"/>
              </a:cxn>
              <a:cxn ang="0">
                <a:pos x="28178" y="121444"/>
              </a:cxn>
              <a:cxn ang="0">
                <a:pos x="28178" y="364331"/>
              </a:cxn>
              <a:cxn ang="0">
                <a:pos x="56356" y="364331"/>
              </a:cxn>
              <a:cxn ang="0">
                <a:pos x="56356" y="121444"/>
              </a:cxn>
              <a:cxn ang="0">
                <a:pos x="28178" y="121444"/>
              </a:cxn>
              <a:cxn ang="0">
                <a:pos x="0" y="121444"/>
              </a:cxn>
              <a:cxn ang="0">
                <a:pos x="0" y="364331"/>
              </a:cxn>
              <a:cxn ang="0">
                <a:pos x="14089" y="364331"/>
              </a:cxn>
              <a:cxn ang="0">
                <a:pos x="14089" y="121444"/>
              </a:cxn>
              <a:cxn ang="0">
                <a:pos x="0" y="121444"/>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alpha val="100000"/>
            </a:srgbClr>
          </a:solidFill>
          <a:ln w="9525" cap="flat" cmpd="sng">
            <a:solidFill>
              <a:schemeClr val="tx1">
                <a:alpha val="100000"/>
              </a:schemeClr>
            </a:solidFill>
            <a:prstDash val="solid"/>
            <a:miter lim="800000"/>
            <a:headEnd type="none" w="med" len="med"/>
            <a:tailEnd type="none" w="med" len="med"/>
          </a:ln>
        </p:spPr>
        <p:txBody>
          <a:bodyPr/>
          <a:p>
            <a:endParaRPr lang="zh-CN" altLang="en-US"/>
          </a:p>
        </p:txBody>
      </p:sp>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47107" name="Footer Placeholder 4"/>
          <p:cNvSpPr txBox="1">
            <a:spLocks noGrp="1"/>
          </p:cNvSpPr>
          <p:nvPr>
            <p:ph type="ftr" sz="quarter"/>
          </p:nvPr>
        </p:nvSpPr>
        <p:spPr>
          <a:xfrm>
            <a:off x="3124200" y="6477000"/>
            <a:ext cx="2895600" cy="381000"/>
          </a:xfrm>
          <a:prstGeom prst="rect">
            <a:avLst/>
          </a:prstGeom>
          <a:noFill/>
          <a:ln w="9525">
            <a:noFill/>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ctr" eaLnBrk="1" hangingPunct="1"/>
            <a:r>
              <a:rPr lang="en-US" altLang="zh-CN" sz="1200" dirty="0"/>
              <a:t>Data Mining: Concepts and Techniques</a:t>
            </a:r>
            <a:endParaRPr lang="en-US" altLang="zh-CN" sz="1200" dirty="0"/>
          </a:p>
        </p:txBody>
      </p:sp>
      <p:sp>
        <p:nvSpPr>
          <p:cNvPr id="47108" name="Rectangle 2"/>
          <p:cNvSpPr>
            <a:spLocks noGrp="1"/>
          </p:cNvSpPr>
          <p:nvPr>
            <p:ph type="title"/>
          </p:nvPr>
        </p:nvSpPr>
        <p:spPr>
          <a:ln/>
        </p:spPr>
        <p:txBody>
          <a:bodyPr vert="horz" wrap="square" lIns="91440" tIns="45720" rIns="91440" bIns="45720" anchor="b" anchorCtr="0"/>
          <a:p>
            <a:pPr eaLnBrk="1" hangingPunct="1"/>
            <a:r>
              <a:rPr lang="zh-CN" altLang="en-US" dirty="0">
                <a:ea typeface="宋体" panose="02010600030101010101" pitchFamily="2" charset="-122"/>
              </a:rPr>
              <a:t>分位数图</a:t>
            </a:r>
            <a:r>
              <a:rPr lang="en-US" altLang="zh-CN" dirty="0">
                <a:ea typeface="宋体" panose="02010600030101010101" pitchFamily="2" charset="-122"/>
              </a:rPr>
              <a:t>Quantile Plot</a:t>
            </a:r>
            <a:endParaRPr lang="en-US" altLang="zh-CN" dirty="0">
              <a:ea typeface="宋体" panose="02010600030101010101" pitchFamily="2" charset="-122"/>
            </a:endParaRPr>
          </a:p>
        </p:txBody>
      </p:sp>
      <p:sp>
        <p:nvSpPr>
          <p:cNvPr id="47109" name="Rectangle 3"/>
          <p:cNvSpPr>
            <a:spLocks noGrp="1"/>
          </p:cNvSpPr>
          <p:nvPr>
            <p:ph idx="1"/>
          </p:nvPr>
        </p:nvSpPr>
        <p:spPr>
          <a:xfrm>
            <a:off x="228600" y="798513"/>
            <a:ext cx="8534400" cy="2859087"/>
          </a:xfrm>
          <a:ln/>
        </p:spPr>
        <p:txBody>
          <a:bodyPr vert="horz" wrap="square" lIns="91440" tIns="45720" rIns="91440" bIns="45720" anchor="t" anchorCtr="0"/>
          <a:p>
            <a:pPr algn="just" eaLnBrk="1" hangingPunct="1"/>
            <a:r>
              <a:rPr lang="zh-CN" altLang="en-US" dirty="0">
                <a:latin typeface="Times New Roman" panose="02020603050405020304" pitchFamily="18" charset="0"/>
                <a:ea typeface="宋体" panose="02010600030101010101" pitchFamily="2" charset="-122"/>
              </a:rPr>
              <a:t>显示所有数据 </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允许用户评估全部行为和不寻常的事件</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algn="just" eaLnBrk="1" hangingPunct="1"/>
            <a:r>
              <a:rPr lang="en-US" altLang="zh-CN" dirty="0">
                <a:latin typeface="Times New Roman" panose="02020603050405020304" pitchFamily="18" charset="0"/>
                <a:ea typeface="宋体" panose="02010600030101010101" pitchFamily="2" charset="-122"/>
              </a:rPr>
              <a:t>Plots </a:t>
            </a:r>
            <a:r>
              <a:rPr lang="en-US" altLang="zh-CN" b="1" dirty="0">
                <a:latin typeface="Times New Roman" panose="02020603050405020304" pitchFamily="18" charset="0"/>
                <a:ea typeface="宋体" panose="02010600030101010101" pitchFamily="2" charset="-122"/>
              </a:rPr>
              <a:t>quantile</a:t>
            </a:r>
            <a:r>
              <a:rPr lang="en-US" altLang="zh-CN" dirty="0">
                <a:latin typeface="Times New Roman" panose="02020603050405020304" pitchFamily="18" charset="0"/>
                <a:ea typeface="宋体" panose="02010600030101010101" pitchFamily="2" charset="-122"/>
              </a:rPr>
              <a:t> information</a:t>
            </a:r>
            <a:endParaRPr lang="en-US" altLang="zh-CN" dirty="0">
              <a:latin typeface="Times New Roman" panose="02020603050405020304" pitchFamily="18" charset="0"/>
              <a:ea typeface="宋体" panose="02010600030101010101" pitchFamily="2" charset="-122"/>
            </a:endParaRPr>
          </a:p>
          <a:p>
            <a:pPr lvl="1" algn="just" eaLnBrk="1" hangingPunct="1"/>
            <a:r>
              <a:rPr lang="zh-CN" altLang="en-US" dirty="0">
                <a:latin typeface="Times New Roman" panose="02020603050405020304" pitchFamily="18" charset="0"/>
                <a:ea typeface="宋体" panose="02010600030101010101" pitchFamily="2" charset="-122"/>
              </a:rPr>
              <a:t>对于升序中的值点</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x</a:t>
            </a:r>
            <a:r>
              <a:rPr lang="en-US" altLang="zh-CN" i="1" baseline="-25000" dirty="0">
                <a:latin typeface="Times New Roman" panose="02020603050405020304" pitchFamily="18" charset="0"/>
                <a:ea typeface="宋体" panose="02010600030101010101" pitchFamily="2" charset="-122"/>
              </a:rPr>
              <a:t>i</a:t>
            </a:r>
            <a:r>
              <a:rPr lang="en-US" altLang="zh-CN" baseline="-25000" dirty="0">
                <a:latin typeface="Times New Roman" panose="02020603050405020304" pitchFamily="18" charset="0"/>
                <a:ea typeface="宋体" panose="02010600030101010101" pitchFamily="2" charset="-122"/>
              </a:rPr>
              <a:t>  </a:t>
            </a:r>
            <a:r>
              <a:rPr lang="zh-CN" altLang="en-US" baseline="-25000"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f</a:t>
            </a:r>
            <a:r>
              <a:rPr lang="en-US" altLang="zh-CN" i="1" baseline="-25000" dirty="0">
                <a:latin typeface="Times New Roman" panose="02020603050405020304" pitchFamily="18" charset="0"/>
                <a:ea typeface="宋体" panose="02010600030101010101" pitchFamily="2" charset="-122"/>
              </a:rPr>
              <a:t>i </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表明近似百分之</a:t>
            </a:r>
            <a:r>
              <a:rPr lang="en-US" altLang="zh-CN" i="1" dirty="0">
                <a:latin typeface="Times New Roman" panose="02020603050405020304" pitchFamily="18" charset="0"/>
                <a:ea typeface="宋体" panose="02010600030101010101" pitchFamily="2" charset="-122"/>
              </a:rPr>
              <a:t>f</a:t>
            </a:r>
            <a:r>
              <a:rPr lang="en-US" altLang="zh-CN" i="1" baseline="-25000"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的数据</a:t>
            </a:r>
            <a:r>
              <a:rPr lang="en-US" altLang="zh-CN" dirty="0">
                <a:latin typeface="Times New Roman" panose="02020603050405020304" pitchFamily="18" charset="0"/>
                <a:ea typeface="宋体" panose="02010600030101010101" pitchFamily="2" charset="-122"/>
                <a:sym typeface="Symbol" panose="05050102010706020507" pitchFamily="18" charset="2"/>
              </a:rPr>
              <a:t></a:t>
            </a:r>
            <a:r>
              <a:rPr lang="en-US" altLang="zh-CN" dirty="0">
                <a:latin typeface="Times New Roman" panose="02020603050405020304" pitchFamily="18" charset="0"/>
                <a:ea typeface="宋体" panose="02010600030101010101" pitchFamily="2" charset="-122"/>
              </a:rPr>
              <a:t> </a:t>
            </a:r>
            <a:r>
              <a:rPr lang="en-US" altLang="zh-CN" i="1" dirty="0">
                <a:latin typeface="Times New Roman" panose="02020603050405020304" pitchFamily="18" charset="0"/>
                <a:ea typeface="宋体" panose="02010600030101010101" pitchFamily="2" charset="-122"/>
              </a:rPr>
              <a:t>x</a:t>
            </a:r>
            <a:r>
              <a:rPr lang="en-US" altLang="zh-CN" i="1" baseline="-25000" dirty="0">
                <a:latin typeface="Times New Roman" panose="02020603050405020304" pitchFamily="18" charset="0"/>
                <a:ea typeface="宋体" panose="02010600030101010101" pitchFamily="2" charset="-122"/>
              </a:rPr>
              <a:t>i</a:t>
            </a:r>
            <a:r>
              <a:rPr lang="en-US" altLang="zh-CN" baseline="-25000" dirty="0">
                <a:latin typeface="Times New Roman" panose="02020603050405020304" pitchFamily="18" charset="0"/>
                <a:ea typeface="宋体" panose="02010600030101010101" pitchFamily="2" charset="-122"/>
              </a:rPr>
              <a:t> </a:t>
            </a:r>
            <a:r>
              <a:rPr lang="zh-CN" altLang="en-US" baseline="-25000"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成对绘制</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x</a:t>
            </a:r>
            <a:r>
              <a:rPr lang="en-US" altLang="zh-CN" i="1" baseline="-25000" dirty="0">
                <a:latin typeface="Times New Roman" panose="02020603050405020304" pitchFamily="18" charset="0"/>
                <a:ea typeface="宋体" panose="02010600030101010101" pitchFamily="2" charset="-122"/>
              </a:rPr>
              <a:t>i</a:t>
            </a:r>
            <a:r>
              <a:rPr lang="en-US" altLang="zh-CN" baseline="-25000" dirty="0">
                <a:latin typeface="Times New Roman" panose="02020603050405020304" pitchFamily="18" charset="0"/>
                <a:ea typeface="宋体" panose="02010600030101010101" pitchFamily="2" charset="-122"/>
              </a:rPr>
              <a:t>  </a:t>
            </a:r>
            <a:r>
              <a:rPr lang="zh-CN" altLang="en-US" baseline="-25000"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f</a:t>
            </a:r>
            <a:r>
              <a:rPr lang="en-US" altLang="zh-CN" i="1" baseline="-25000" dirty="0">
                <a:latin typeface="Times New Roman" panose="02020603050405020304" pitchFamily="18" charset="0"/>
                <a:ea typeface="宋体" panose="02010600030101010101" pitchFamily="2" charset="-122"/>
              </a:rPr>
              <a:t>i </a:t>
            </a:r>
            <a:r>
              <a:rPr lang="en-US" altLang="zh-CN" dirty="0">
                <a:latin typeface="Times New Roman" panose="02020603050405020304" pitchFamily="18" charset="0"/>
                <a:ea typeface="宋体" panose="02010600030101010101" pitchFamily="2" charset="-122"/>
              </a:rPr>
              <a:t>)</a:t>
            </a:r>
            <a:endParaRPr lang="en-US" altLang="zh-CN" i="1" baseline="-25000" dirty="0">
              <a:latin typeface="Times New Roman" panose="02020603050405020304" pitchFamily="18" charset="0"/>
              <a:ea typeface="宋体" panose="02010600030101010101" pitchFamily="2" charset="-122"/>
            </a:endParaRPr>
          </a:p>
        </p:txBody>
      </p:sp>
      <p:pic>
        <p:nvPicPr>
          <p:cNvPr id="47110" name="Picture 8"/>
          <p:cNvPicPr>
            <a:picLocks noChangeAspect="1"/>
          </p:cNvPicPr>
          <p:nvPr/>
        </p:nvPicPr>
        <p:blipFill>
          <a:blip r:embed="rId1"/>
          <a:stretch>
            <a:fillRect/>
          </a:stretch>
        </p:blipFill>
        <p:spPr>
          <a:xfrm>
            <a:off x="1295400" y="3200400"/>
            <a:ext cx="6400800" cy="3255963"/>
          </a:xfrm>
          <a:prstGeom prst="rect">
            <a:avLst/>
          </a:prstGeom>
          <a:noFill/>
          <a:ln w="9525">
            <a:noFill/>
          </a:ln>
        </p:spPr>
      </p:pic>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49155" name="Rectangle 2"/>
          <p:cNvSpPr>
            <a:spLocks noGrp="1"/>
          </p:cNvSpPr>
          <p:nvPr>
            <p:ph type="title"/>
          </p:nvPr>
        </p:nvSpPr>
        <p:spPr>
          <a:ln/>
        </p:spPr>
        <p:txBody>
          <a:bodyPr vert="horz" wrap="square" lIns="91440" tIns="45720" rIns="91440" bIns="45720" anchor="b" anchorCtr="0"/>
          <a:p>
            <a:pPr eaLnBrk="1" hangingPunct="1"/>
            <a:r>
              <a:rPr lang="zh-CN" altLang="en-US" dirty="0">
                <a:ea typeface="宋体" panose="02010600030101010101" pitchFamily="2" charset="-122"/>
              </a:rPr>
              <a:t>分位数</a:t>
            </a:r>
            <a:r>
              <a:rPr lang="en-US" altLang="zh-CN" dirty="0">
                <a:ea typeface="宋体" panose="02010600030101010101" pitchFamily="2" charset="-122"/>
              </a:rPr>
              <a:t>-</a:t>
            </a:r>
            <a:r>
              <a:rPr lang="zh-CN" altLang="en-US" dirty="0">
                <a:ea typeface="宋体" panose="02010600030101010101" pitchFamily="2" charset="-122"/>
              </a:rPr>
              <a:t>分位数图</a:t>
            </a:r>
            <a:r>
              <a:rPr lang="en-US" altLang="zh-CN" dirty="0">
                <a:ea typeface="宋体" panose="02010600030101010101" pitchFamily="2" charset="-122"/>
              </a:rPr>
              <a:t> (Q-Q</a:t>
            </a:r>
            <a:r>
              <a:rPr lang="zh-CN" altLang="en-US" dirty="0">
                <a:ea typeface="宋体" panose="02010600030101010101" pitchFamily="2" charset="-122"/>
              </a:rPr>
              <a:t>图</a:t>
            </a:r>
            <a:r>
              <a:rPr lang="en-US" altLang="zh-CN" dirty="0">
                <a:ea typeface="宋体" panose="02010600030101010101" pitchFamily="2" charset="-122"/>
              </a:rPr>
              <a:t>)</a:t>
            </a:r>
            <a:endParaRPr lang="en-US" altLang="zh-CN" dirty="0">
              <a:ea typeface="宋体" panose="02010600030101010101" pitchFamily="2" charset="-122"/>
            </a:endParaRPr>
          </a:p>
        </p:txBody>
      </p:sp>
      <p:sp>
        <p:nvSpPr>
          <p:cNvPr id="49156" name="Rectangle 3"/>
          <p:cNvSpPr>
            <a:spLocks noGrp="1"/>
          </p:cNvSpPr>
          <p:nvPr>
            <p:ph idx="1"/>
          </p:nvPr>
        </p:nvSpPr>
        <p:spPr>
          <a:xfrm>
            <a:off x="304800" y="914400"/>
            <a:ext cx="8686800" cy="2590800"/>
          </a:xfrm>
          <a:ln/>
        </p:spPr>
        <p:txBody>
          <a:bodyPr vert="horz" wrap="square" lIns="91440" tIns="45720" rIns="91440" bIns="45720" anchor="t" anchorCtr="0"/>
          <a:p>
            <a:pPr eaLnBrk="1" hangingPunct="1">
              <a:lnSpc>
                <a:spcPct val="140000"/>
              </a:lnSpc>
              <a:buSzPct val="80000"/>
            </a:pPr>
            <a:r>
              <a:rPr lang="zh-CN" altLang="en-US" dirty="0">
                <a:ea typeface="宋体" panose="02010600030101010101" pitchFamily="2" charset="-122"/>
              </a:rPr>
              <a:t>对着另一个分位数，绘制一个单变量分布的分位数</a:t>
            </a:r>
            <a:endParaRPr lang="zh-CN" altLang="en-US" dirty="0">
              <a:ea typeface="宋体" panose="02010600030101010101" pitchFamily="2" charset="-122"/>
            </a:endParaRPr>
          </a:p>
          <a:p>
            <a:pPr eaLnBrk="1" hangingPunct="1">
              <a:lnSpc>
                <a:spcPct val="140000"/>
              </a:lnSpc>
              <a:buSzPct val="80000"/>
            </a:pPr>
            <a:r>
              <a:rPr lang="zh-CN" altLang="en-US" dirty="0">
                <a:ea typeface="宋体" panose="02010600030101010101" pitchFamily="2" charset="-122"/>
              </a:rPr>
              <a:t>观察</a:t>
            </a:r>
            <a:r>
              <a:rPr lang="en-US" altLang="zh-CN" dirty="0">
                <a:ea typeface="宋体" panose="02010600030101010101" pitchFamily="2" charset="-122"/>
              </a:rPr>
              <a:t>:</a:t>
            </a:r>
            <a:r>
              <a:rPr lang="zh-CN" altLang="en-US" dirty="0">
                <a:ea typeface="宋体" panose="02010600030101010101" pitchFamily="2" charset="-122"/>
              </a:rPr>
              <a:t>正从一种分布到另一个种是否有偏移</a:t>
            </a:r>
            <a:r>
              <a:rPr lang="en-US" altLang="zh-CN" dirty="0">
                <a:ea typeface="宋体" panose="02010600030101010101" pitchFamily="2" charset="-122"/>
              </a:rPr>
              <a:t>?</a:t>
            </a:r>
            <a:endParaRPr lang="en-US" altLang="zh-CN" dirty="0">
              <a:ea typeface="宋体" panose="02010600030101010101" pitchFamily="2" charset="-122"/>
            </a:endParaRPr>
          </a:p>
          <a:p>
            <a:pPr eaLnBrk="1" hangingPunct="1"/>
            <a:r>
              <a:rPr lang="zh-CN" altLang="en-US" dirty="0">
                <a:ea typeface="宋体" panose="02010600030101010101" pitchFamily="2" charset="-122"/>
              </a:rPr>
              <a:t>例子表示</a:t>
            </a:r>
            <a:r>
              <a:rPr lang="zh-CN" altLang="zh-CN" dirty="0">
                <a:ea typeface="宋体" panose="02010600030101010101" pitchFamily="2" charset="-122"/>
              </a:rPr>
              <a:t>分店1出售的物品单价</a:t>
            </a:r>
            <a:r>
              <a:rPr lang="zh-CN" altLang="en-US" dirty="0">
                <a:ea typeface="宋体" panose="02010600030101010101" pitchFamily="2" charset="-122"/>
              </a:rPr>
              <a:t> </a:t>
            </a:r>
            <a:r>
              <a:rPr lang="en-US" altLang="zh-CN" dirty="0">
                <a:ea typeface="宋体" panose="02010600030101010101" pitchFamily="2" charset="-122"/>
              </a:rPr>
              <a:t>vs. </a:t>
            </a:r>
            <a:r>
              <a:rPr lang="zh-CN" altLang="en-US" dirty="0">
                <a:ea typeface="宋体" panose="02010600030101010101" pitchFamily="2" charset="-122"/>
              </a:rPr>
              <a:t>分店 </a:t>
            </a:r>
            <a:r>
              <a:rPr lang="en-US" altLang="zh-CN" dirty="0">
                <a:ea typeface="宋体" panose="02010600030101010101" pitchFamily="2" charset="-122"/>
              </a:rPr>
              <a:t>2 </a:t>
            </a:r>
            <a:r>
              <a:rPr lang="zh-CN" altLang="en-US" dirty="0">
                <a:ea typeface="宋体" panose="02010600030101010101" pitchFamily="2" charset="-122"/>
              </a:rPr>
              <a:t>的每个分位数</a:t>
            </a:r>
            <a:r>
              <a:rPr lang="en-US" altLang="zh-CN" dirty="0">
                <a:ea typeface="宋体" panose="02010600030101010101" pitchFamily="2" charset="-122"/>
              </a:rPr>
              <a:t>.</a:t>
            </a:r>
            <a:r>
              <a:rPr lang="zh-CN" altLang="zh-CN" dirty="0">
                <a:ea typeface="宋体" panose="02010600030101010101" pitchFamily="2" charset="-122"/>
              </a:rPr>
              <a:t>分店1出售的物品单价</a:t>
            </a:r>
            <a:r>
              <a:rPr lang="zh-CN" altLang="en-US" dirty="0">
                <a:ea typeface="宋体" panose="02010600030101010101" pitchFamily="2" charset="-122"/>
              </a:rPr>
              <a:t> 倾向于低于分店</a:t>
            </a:r>
            <a:r>
              <a:rPr lang="en-US" altLang="zh-CN" dirty="0">
                <a:ea typeface="宋体" panose="02010600030101010101" pitchFamily="2" charset="-122"/>
              </a:rPr>
              <a:t>2.</a:t>
            </a:r>
            <a:endParaRPr lang="en-US" altLang="zh-CN" dirty="0">
              <a:ea typeface="宋体" panose="02010600030101010101" pitchFamily="2" charset="-122"/>
            </a:endParaRPr>
          </a:p>
        </p:txBody>
      </p:sp>
      <p:pic>
        <p:nvPicPr>
          <p:cNvPr id="49157" name="Picture 8"/>
          <p:cNvPicPr>
            <a:picLocks noChangeAspect="1"/>
          </p:cNvPicPr>
          <p:nvPr/>
        </p:nvPicPr>
        <p:blipFill>
          <a:blip r:embed="rId1"/>
          <a:stretch>
            <a:fillRect/>
          </a:stretch>
        </p:blipFill>
        <p:spPr>
          <a:xfrm>
            <a:off x="1371600" y="3136900"/>
            <a:ext cx="6029325" cy="3460750"/>
          </a:xfrm>
          <a:prstGeom prst="rect">
            <a:avLst/>
          </a:prstGeom>
          <a:noFill/>
          <a:ln w="9525">
            <a:noFill/>
          </a:ln>
        </p:spPr>
      </p:pic>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51203" name="Rectangle 1026"/>
          <p:cNvSpPr>
            <a:spLocks noGrp="1"/>
          </p:cNvSpPr>
          <p:nvPr>
            <p:ph type="title"/>
          </p:nvPr>
        </p:nvSpPr>
        <p:spPr>
          <a:ln/>
        </p:spPr>
        <p:txBody>
          <a:bodyPr vert="horz" wrap="square" lIns="91440" tIns="45720" rIns="91440" bIns="45720" anchor="b" anchorCtr="0"/>
          <a:p>
            <a:pPr eaLnBrk="1" hangingPunct="1"/>
            <a:r>
              <a:rPr lang="zh-CN" altLang="en-US" dirty="0">
                <a:ea typeface="宋体" panose="02010600030101010101" pitchFamily="2" charset="-122"/>
              </a:rPr>
              <a:t>散布图</a:t>
            </a:r>
            <a:r>
              <a:rPr lang="en-US" altLang="zh-CN" dirty="0">
                <a:ea typeface="宋体" panose="02010600030101010101" pitchFamily="2" charset="-122"/>
              </a:rPr>
              <a:t>Scatter plot</a:t>
            </a:r>
            <a:endParaRPr lang="en-US" altLang="zh-CN" dirty="0">
              <a:ea typeface="宋体" panose="02010600030101010101" pitchFamily="2" charset="-122"/>
            </a:endParaRPr>
          </a:p>
        </p:txBody>
      </p:sp>
      <p:sp>
        <p:nvSpPr>
          <p:cNvPr id="51204" name="Rectangle 1027"/>
          <p:cNvSpPr>
            <a:spLocks noGrp="1"/>
          </p:cNvSpPr>
          <p:nvPr>
            <p:ph idx="1"/>
          </p:nvPr>
        </p:nvSpPr>
        <p:spPr>
          <a:xfrm>
            <a:off x="228600" y="1116013"/>
            <a:ext cx="8382000" cy="1779587"/>
          </a:xfrm>
          <a:ln/>
        </p:spPr>
        <p:txBody>
          <a:bodyPr vert="horz" wrap="square" lIns="91440" tIns="45720" rIns="91440" bIns="45720" anchor="t" anchorCtr="0"/>
          <a:p>
            <a:pPr eaLnBrk="1" hangingPunct="1"/>
            <a:r>
              <a:rPr lang="zh-CN" altLang="en-US" dirty="0">
                <a:ea typeface="宋体" panose="02010600030101010101" pitchFamily="2" charset="-122"/>
              </a:rPr>
              <a:t>提供双变量数据的第一印象：点聚集，离群点</a:t>
            </a:r>
            <a:r>
              <a:rPr lang="en-US" altLang="zh-CN" dirty="0">
                <a:ea typeface="宋体" panose="02010600030101010101" pitchFamily="2" charset="-122"/>
              </a:rPr>
              <a:t>, </a:t>
            </a:r>
            <a:r>
              <a:rPr lang="zh-CN" altLang="en-US" dirty="0">
                <a:ea typeface="宋体" panose="02010600030101010101" pitchFamily="2" charset="-122"/>
              </a:rPr>
              <a:t>等</a:t>
            </a:r>
            <a:endParaRPr lang="en-US" altLang="zh-CN" dirty="0">
              <a:ea typeface="宋体" panose="02010600030101010101" pitchFamily="2" charset="-122"/>
            </a:endParaRPr>
          </a:p>
          <a:p>
            <a:pPr eaLnBrk="1" hangingPunct="1"/>
            <a:r>
              <a:rPr lang="zh-CN" altLang="en-US" dirty="0">
                <a:ea typeface="宋体" panose="02010600030101010101" pitchFamily="2" charset="-122"/>
              </a:rPr>
              <a:t>每个值对作为一个坐标点绘于平面上</a:t>
            </a:r>
            <a:endParaRPr lang="en-US" altLang="zh-CN" dirty="0">
              <a:ea typeface="宋体" panose="02010600030101010101" pitchFamily="2" charset="-122"/>
            </a:endParaRPr>
          </a:p>
        </p:txBody>
      </p:sp>
      <p:pic>
        <p:nvPicPr>
          <p:cNvPr id="51205" name="Picture 8"/>
          <p:cNvPicPr>
            <a:picLocks noChangeAspect="1"/>
          </p:cNvPicPr>
          <p:nvPr/>
        </p:nvPicPr>
        <p:blipFill>
          <a:blip r:embed="rId1"/>
          <a:stretch>
            <a:fillRect/>
          </a:stretch>
        </p:blipFill>
        <p:spPr>
          <a:xfrm>
            <a:off x="762000" y="2971800"/>
            <a:ext cx="7391400" cy="3548063"/>
          </a:xfrm>
          <a:prstGeom prst="rect">
            <a:avLst/>
          </a:prstGeom>
          <a:noFill/>
          <a:ln w="9525">
            <a:noFill/>
          </a:ln>
        </p:spPr>
      </p:pic>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53251" name="Rectangle 2"/>
          <p:cNvSpPr>
            <a:spLocks noGrp="1"/>
          </p:cNvSpPr>
          <p:nvPr>
            <p:ph type="title"/>
          </p:nvPr>
        </p:nvSpPr>
        <p:spPr>
          <a:xfrm>
            <a:off x="0" y="0"/>
            <a:ext cx="9144000" cy="762000"/>
          </a:xfrm>
          <a:ln/>
        </p:spPr>
        <p:txBody>
          <a:bodyPr vert="horz" wrap="square" lIns="92075" tIns="46038" rIns="92075" bIns="46038" anchor="ctr" anchorCtr="0"/>
          <a:p>
            <a:pPr eaLnBrk="1" hangingPunct="1"/>
            <a:r>
              <a:rPr lang="zh-CN" altLang="en-US" sz="3200" dirty="0">
                <a:ea typeface="宋体" panose="02010600030101010101" pitchFamily="2" charset="-122"/>
              </a:rPr>
              <a:t>正</a:t>
            </a:r>
            <a:r>
              <a:rPr lang="en-US" altLang="zh-CN" sz="3200" dirty="0">
                <a:ea typeface="宋体" panose="02010600030101010101" pitchFamily="2" charset="-122"/>
              </a:rPr>
              <a:t>/</a:t>
            </a:r>
            <a:r>
              <a:rPr lang="zh-CN" altLang="en-US" sz="3200" dirty="0">
                <a:ea typeface="宋体" panose="02010600030101010101" pitchFamily="2" charset="-122"/>
              </a:rPr>
              <a:t>负 相关数据</a:t>
            </a:r>
            <a:endParaRPr lang="en-US" altLang="zh-CN" sz="3200" dirty="0">
              <a:ea typeface="宋体" panose="02010600030101010101" pitchFamily="2" charset="-122"/>
            </a:endParaRPr>
          </a:p>
        </p:txBody>
      </p:sp>
      <p:pic>
        <p:nvPicPr>
          <p:cNvPr id="53252" name="Picture 4" descr="ha02correl1"/>
          <p:cNvPicPr>
            <a:picLocks noChangeAspect="1"/>
          </p:cNvPicPr>
          <p:nvPr/>
        </p:nvPicPr>
        <p:blipFill>
          <a:blip r:embed="rId1"/>
          <a:stretch>
            <a:fillRect/>
          </a:stretch>
        </p:blipFill>
        <p:spPr>
          <a:xfrm>
            <a:off x="685800" y="1295400"/>
            <a:ext cx="3365500" cy="2768600"/>
          </a:xfrm>
          <a:prstGeom prst="rect">
            <a:avLst/>
          </a:prstGeom>
          <a:noFill/>
          <a:ln w="9525">
            <a:noFill/>
          </a:ln>
        </p:spPr>
      </p:pic>
      <p:pic>
        <p:nvPicPr>
          <p:cNvPr id="53253" name="Picture 5" descr="ha02correl2"/>
          <p:cNvPicPr>
            <a:picLocks noChangeAspect="1"/>
          </p:cNvPicPr>
          <p:nvPr/>
        </p:nvPicPr>
        <p:blipFill>
          <a:blip r:embed="rId2"/>
          <a:stretch>
            <a:fillRect/>
          </a:stretch>
        </p:blipFill>
        <p:spPr>
          <a:xfrm>
            <a:off x="5105400" y="1219200"/>
            <a:ext cx="3810000" cy="2895600"/>
          </a:xfrm>
          <a:prstGeom prst="rect">
            <a:avLst/>
          </a:prstGeom>
          <a:noFill/>
          <a:ln w="9525">
            <a:noFill/>
          </a:ln>
        </p:spPr>
      </p:pic>
      <p:sp>
        <p:nvSpPr>
          <p:cNvPr id="53254" name="TextBox 9"/>
          <p:cNvSpPr txBox="1"/>
          <p:nvPr/>
        </p:nvSpPr>
        <p:spPr>
          <a:xfrm>
            <a:off x="2514600" y="3348038"/>
            <a:ext cx="1447800" cy="461962"/>
          </a:xfrm>
          <a:prstGeom prst="rect">
            <a:avLst/>
          </a:prstGeom>
          <a:noFill/>
          <a:ln w="9525">
            <a:noFill/>
          </a:ln>
        </p:spPr>
        <p:txBody>
          <a:bodyPr>
            <a:spAutoFit/>
          </a:bodyPr>
          <a:p>
            <a:pPr algn="ctr" eaLnBrk="1" hangingPunct="1"/>
            <a:r>
              <a:rPr lang="zh-CN" altLang="en-US" b="1" dirty="0">
                <a:latin typeface="Tahoma" panose="020B0604030504040204" pitchFamily="34" charset="0"/>
              </a:rPr>
              <a:t>正相关</a:t>
            </a:r>
            <a:endParaRPr lang="zh-CN" altLang="en-US" b="1" dirty="0">
              <a:latin typeface="Tahoma" panose="020B0604030504040204" pitchFamily="34" charset="0"/>
            </a:endParaRPr>
          </a:p>
        </p:txBody>
      </p:sp>
      <p:sp>
        <p:nvSpPr>
          <p:cNvPr id="53255" name="TextBox 10"/>
          <p:cNvSpPr txBox="1"/>
          <p:nvPr/>
        </p:nvSpPr>
        <p:spPr>
          <a:xfrm>
            <a:off x="6934200" y="2128838"/>
            <a:ext cx="1447800" cy="461962"/>
          </a:xfrm>
          <a:prstGeom prst="rect">
            <a:avLst/>
          </a:prstGeom>
          <a:noFill/>
          <a:ln w="9525">
            <a:noFill/>
          </a:ln>
        </p:spPr>
        <p:txBody>
          <a:bodyPr>
            <a:spAutoFit/>
          </a:bodyPr>
          <a:p>
            <a:pPr algn="ctr" eaLnBrk="1" hangingPunct="1"/>
            <a:r>
              <a:rPr lang="zh-CN" altLang="en-US" b="1" dirty="0">
                <a:latin typeface="Tahoma" panose="020B0604030504040204" pitchFamily="34" charset="0"/>
              </a:rPr>
              <a:t>负相关</a:t>
            </a:r>
            <a:endParaRPr lang="zh-CN" altLang="en-US" b="1" dirty="0">
              <a:latin typeface="Tahoma" panose="020B0604030504040204" pitchFamily="34" charset="0"/>
            </a:endParaRPr>
          </a:p>
        </p:txBody>
      </p:sp>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pic>
        <p:nvPicPr>
          <p:cNvPr id="55299" name="Picture 3" descr="fig18-1"/>
          <p:cNvPicPr>
            <a:picLocks noGrp="1" noChangeAspect="1"/>
          </p:cNvPicPr>
          <p:nvPr>
            <p:ph sz="quarter" idx="4"/>
          </p:nvPr>
        </p:nvPicPr>
        <p:blipFill>
          <a:blip r:embed="rId1"/>
          <a:srcRect/>
          <a:stretch>
            <a:fillRect/>
          </a:stretch>
        </p:blipFill>
        <p:spPr>
          <a:xfrm>
            <a:off x="3886200" y="609600"/>
            <a:ext cx="3625850" cy="3352800"/>
          </a:xfrm>
          <a:ln/>
        </p:spPr>
      </p:pic>
      <p:pic>
        <p:nvPicPr>
          <p:cNvPr id="55300" name="Picture 4" descr="fig18-2"/>
          <p:cNvPicPr>
            <a:picLocks noGrp="1" noChangeAspect="1"/>
          </p:cNvPicPr>
          <p:nvPr>
            <p:ph sz="quarter" idx="1"/>
          </p:nvPr>
        </p:nvPicPr>
        <p:blipFill>
          <a:blip r:embed="rId2"/>
          <a:srcRect/>
          <a:stretch>
            <a:fillRect/>
          </a:stretch>
        </p:blipFill>
        <p:spPr>
          <a:xfrm>
            <a:off x="3886200" y="3962400"/>
            <a:ext cx="3657600" cy="3059113"/>
          </a:xfrm>
          <a:ln/>
        </p:spPr>
      </p:pic>
      <p:pic>
        <p:nvPicPr>
          <p:cNvPr id="55301" name="Picture 5" descr="fig18-3"/>
          <p:cNvPicPr>
            <a:picLocks noGrp="1" noChangeAspect="1"/>
          </p:cNvPicPr>
          <p:nvPr>
            <p:ph sz="quarter" idx="2"/>
          </p:nvPr>
        </p:nvPicPr>
        <p:blipFill>
          <a:blip r:embed="rId3"/>
          <a:srcRect/>
          <a:stretch>
            <a:fillRect/>
          </a:stretch>
        </p:blipFill>
        <p:spPr>
          <a:xfrm>
            <a:off x="76200" y="2209800"/>
            <a:ext cx="3810000" cy="3221038"/>
          </a:xfrm>
          <a:ln/>
        </p:spPr>
      </p:pic>
      <p:sp>
        <p:nvSpPr>
          <p:cNvPr id="55302" name="Rectangle 2"/>
          <p:cNvSpPr>
            <a:spLocks noGrp="1"/>
          </p:cNvSpPr>
          <p:nvPr>
            <p:ph type="title" sz="quarter"/>
          </p:nvPr>
        </p:nvSpPr>
        <p:spPr>
          <a:xfrm>
            <a:off x="152400" y="76200"/>
            <a:ext cx="8763000" cy="609600"/>
          </a:xfrm>
          <a:ln/>
        </p:spPr>
        <p:txBody>
          <a:bodyPr vert="horz" wrap="square" lIns="91440" tIns="45720" rIns="91440" bIns="45720" anchor="b" anchorCtr="0"/>
          <a:p>
            <a:pPr eaLnBrk="1" hangingPunct="1"/>
            <a:r>
              <a:rPr lang="zh-CN" altLang="en-US" sz="3200" dirty="0">
                <a:ea typeface="宋体" panose="02010600030101010101" pitchFamily="2" charset="-122"/>
              </a:rPr>
              <a:t>不相关的数据</a:t>
            </a:r>
            <a:endParaRPr lang="zh-CN" altLang="en-US" sz="3200" dirty="0">
              <a:ea typeface="宋体" panose="02010600030101010101" pitchFamily="2" charset="-122"/>
            </a:endParaRPr>
          </a:p>
        </p:txBody>
      </p:sp>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57347" name="Rectangle 2"/>
          <p:cNvSpPr>
            <a:spLocks noGrp="1"/>
          </p:cNvSpPr>
          <p:nvPr>
            <p:ph type="title"/>
          </p:nvPr>
        </p:nvSpPr>
        <p:spPr>
          <a:xfrm>
            <a:off x="152400" y="-76200"/>
            <a:ext cx="8839200" cy="914400"/>
          </a:xfrm>
          <a:ln/>
        </p:spPr>
        <p:txBody>
          <a:bodyPr vert="horz" wrap="square" lIns="92075" tIns="46038" rIns="92075" bIns="46038" anchor="ctr" anchorCtr="0"/>
          <a:p>
            <a:pPr eaLnBrk="1" hangingPunct="1"/>
            <a:r>
              <a:rPr lang="en-US" altLang="zh-CN" dirty="0">
                <a:ea typeface="宋体" panose="02010600030101010101" pitchFamily="2" charset="-122"/>
              </a:rPr>
              <a:t>Chapter 2: </a:t>
            </a:r>
            <a:r>
              <a:rPr lang="zh-CN" altLang="en-US" dirty="0">
                <a:ea typeface="宋体" panose="02010600030101010101" pitchFamily="2" charset="-122"/>
              </a:rPr>
              <a:t>了解数据</a:t>
            </a:r>
            <a:endParaRPr lang="zh-CN" altLang="en-US" dirty="0">
              <a:ea typeface="宋体" panose="02010600030101010101" pitchFamily="2" charset="-122"/>
            </a:endParaRPr>
          </a:p>
        </p:txBody>
      </p:sp>
      <p:sp>
        <p:nvSpPr>
          <p:cNvPr id="57348" name="Rectangle 3"/>
          <p:cNvSpPr>
            <a:spLocks noGrp="1"/>
          </p:cNvSpPr>
          <p:nvPr>
            <p:ph idx="1"/>
          </p:nvPr>
        </p:nvSpPr>
        <p:spPr>
          <a:xfrm>
            <a:off x="381000" y="838200"/>
            <a:ext cx="8382000" cy="4800600"/>
          </a:xfrm>
          <a:ln/>
        </p:spPr>
        <p:txBody>
          <a:bodyPr vert="horz" wrap="square" lIns="92075" tIns="46038" rIns="92075" bIns="46038" anchor="t" anchorCtr="0"/>
          <a:p>
            <a:pPr eaLnBrk="1" hangingPunct="1">
              <a:lnSpc>
                <a:spcPct val="200000"/>
              </a:lnSpc>
            </a:pPr>
            <a:r>
              <a:rPr lang="zh-CN" altLang="en-US" b="1" dirty="0">
                <a:latin typeface="宋体" panose="02010600030101010101" pitchFamily="2" charset="-122"/>
                <a:ea typeface="宋体" panose="02010600030101010101" pitchFamily="2" charset="-122"/>
              </a:rPr>
              <a:t>数据对象和属性类型</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数据的基本统计描述</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数据可视化</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测量数据相似性和相异性</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总结</a:t>
            </a:r>
            <a:endParaRPr lang="en-US" altLang="zh-CN" b="1" dirty="0">
              <a:latin typeface="宋体" panose="02010600030101010101" pitchFamily="2" charset="-122"/>
              <a:ea typeface="宋体" panose="02010600030101010101" pitchFamily="2" charset="-122"/>
            </a:endParaRPr>
          </a:p>
        </p:txBody>
      </p:sp>
      <p:sp>
        <p:nvSpPr>
          <p:cNvPr id="57349" name="AutoShape 4"/>
          <p:cNvSpPr/>
          <p:nvPr/>
        </p:nvSpPr>
        <p:spPr>
          <a:xfrm rot="9694931">
            <a:off x="2808288" y="2954338"/>
            <a:ext cx="450850" cy="485775"/>
          </a:xfrm>
          <a:custGeom>
            <a:avLst/>
            <a:gdLst/>
            <a:ahLst/>
            <a:cxnLst>
              <a:cxn ang="0">
                <a:pos x="338138" y="0"/>
              </a:cxn>
              <a:cxn ang="0">
                <a:pos x="338138" y="121444"/>
              </a:cxn>
              <a:cxn ang="0">
                <a:pos x="70445" y="121444"/>
              </a:cxn>
              <a:cxn ang="0">
                <a:pos x="70445" y="364331"/>
              </a:cxn>
              <a:cxn ang="0">
                <a:pos x="338138" y="364331"/>
              </a:cxn>
              <a:cxn ang="0">
                <a:pos x="338138" y="485775"/>
              </a:cxn>
              <a:cxn ang="0">
                <a:pos x="450850" y="242888"/>
              </a:cxn>
              <a:cxn ang="0">
                <a:pos x="338138" y="0"/>
              </a:cxn>
              <a:cxn ang="0">
                <a:pos x="28178" y="121444"/>
              </a:cxn>
              <a:cxn ang="0">
                <a:pos x="28178" y="364331"/>
              </a:cxn>
              <a:cxn ang="0">
                <a:pos x="56356" y="364331"/>
              </a:cxn>
              <a:cxn ang="0">
                <a:pos x="56356" y="121444"/>
              </a:cxn>
              <a:cxn ang="0">
                <a:pos x="28178" y="121444"/>
              </a:cxn>
              <a:cxn ang="0">
                <a:pos x="0" y="121444"/>
              </a:cxn>
              <a:cxn ang="0">
                <a:pos x="0" y="364331"/>
              </a:cxn>
              <a:cxn ang="0">
                <a:pos x="14089" y="364331"/>
              </a:cxn>
              <a:cxn ang="0">
                <a:pos x="14089" y="121444"/>
              </a:cxn>
              <a:cxn ang="0">
                <a:pos x="0" y="121444"/>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alpha val="100000"/>
            </a:srgbClr>
          </a:solidFill>
          <a:ln w="9525" cap="flat" cmpd="sng">
            <a:solidFill>
              <a:schemeClr val="tx1">
                <a:alpha val="100000"/>
              </a:schemeClr>
            </a:solidFill>
            <a:prstDash val="solid"/>
            <a:miter lim="800000"/>
            <a:headEnd type="none" w="med" len="med"/>
            <a:tailEnd type="none" w="med" len="med"/>
          </a:ln>
        </p:spPr>
        <p:txBody>
          <a:bodyPr/>
          <a:p>
            <a:endParaRPr lang="zh-CN" altLang="en-US"/>
          </a:p>
        </p:txBody>
      </p:sp>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灯片编号占位符 5"/>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59395" name="Picture 3"/>
          <p:cNvPicPr>
            <a:picLocks noChangeAspect="1"/>
          </p:cNvPicPr>
          <p:nvPr/>
        </p:nvPicPr>
        <p:blipFill>
          <a:blip r:embed="rId1"/>
          <a:stretch>
            <a:fillRect/>
          </a:stretch>
        </p:blipFill>
        <p:spPr>
          <a:xfrm>
            <a:off x="492125" y="1844675"/>
            <a:ext cx="8651875" cy="3503613"/>
          </a:xfrm>
          <a:prstGeom prst="rect">
            <a:avLst/>
          </a:prstGeom>
          <a:noFill/>
          <a:ln w="9525">
            <a:noFill/>
          </a:ln>
        </p:spPr>
      </p:pic>
      <p:sp>
        <p:nvSpPr>
          <p:cNvPr id="59396" name="标题 1"/>
          <p:cNvSpPr txBox="1"/>
          <p:nvPr/>
        </p:nvSpPr>
        <p:spPr>
          <a:xfrm>
            <a:off x="684213" y="692150"/>
            <a:ext cx="7670800" cy="990600"/>
          </a:xfrm>
          <a:prstGeom prst="rect">
            <a:avLst/>
          </a:prstGeom>
          <a:noFill/>
          <a:ln w="9525">
            <a:noFill/>
          </a:ln>
        </p:spPr>
        <p:txBody>
          <a:bodyPr anchor="b" anchorCtr="0"/>
          <a:p>
            <a:pPr algn="ctr" eaLnBrk="1" hangingPunct="1"/>
            <a:r>
              <a:rPr lang="zh-CN" altLang="en-US" sz="4400" dirty="0">
                <a:solidFill>
                  <a:srgbClr val="0070C0"/>
                </a:solidFill>
                <a:latin typeface="黑体" panose="02010609060101010101" pitchFamily="49" charset="-122"/>
                <a:ea typeface="黑体" panose="02010609060101010101" pitchFamily="49" charset="-122"/>
              </a:rPr>
              <a:t>有多少个“</a:t>
            </a:r>
            <a:r>
              <a:rPr lang="en-US" altLang="zh-CN" sz="4400" dirty="0">
                <a:solidFill>
                  <a:srgbClr val="0070C0"/>
                </a:solidFill>
                <a:latin typeface="黑体" panose="02010609060101010101" pitchFamily="49" charset="-122"/>
                <a:ea typeface="黑体" panose="02010609060101010101" pitchFamily="49" charset="-122"/>
              </a:rPr>
              <a:t>V”</a:t>
            </a:r>
            <a:r>
              <a:rPr lang="zh-CN" altLang="en-US" sz="4400" dirty="0">
                <a:solidFill>
                  <a:srgbClr val="0070C0"/>
                </a:solidFill>
                <a:latin typeface="黑体" panose="02010609060101010101" pitchFamily="49" charset="-122"/>
                <a:ea typeface="黑体" panose="02010609060101010101" pitchFamily="49" charset="-122"/>
              </a:rPr>
              <a:t>？</a:t>
            </a:r>
            <a:endParaRPr lang="zh-CN" altLang="en-US" sz="4400" dirty="0">
              <a:solidFill>
                <a:srgbClr val="0070C0"/>
              </a:solidFill>
              <a:latin typeface="黑体" panose="02010609060101010101" pitchFamily="49" charset="-122"/>
              <a:ea typeface="黑体" panose="02010609060101010101" pitchFamily="49" charset="-122"/>
            </a:endParaRPr>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灯片编号占位符 5"/>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0419" name="标题 1"/>
          <p:cNvSpPr/>
          <p:nvPr/>
        </p:nvSpPr>
        <p:spPr>
          <a:xfrm>
            <a:off x="1042988" y="1341438"/>
            <a:ext cx="7793037" cy="779462"/>
          </a:xfrm>
          <a:prstGeom prst="rect">
            <a:avLst/>
          </a:prstGeom>
          <a:noFill/>
          <a:ln w="9525">
            <a:noFill/>
          </a:ln>
        </p:spPr>
        <p:txBody>
          <a:bodyPr anchor="b" anchorCtr="0"/>
          <a:p>
            <a:pPr algn="ctr" eaLnBrk="1" hangingPunct="1"/>
            <a:r>
              <a:rPr lang="zh-CN" altLang="en-US" sz="4400" dirty="0">
                <a:solidFill>
                  <a:schemeClr val="tx2"/>
                </a:solidFill>
                <a:latin typeface="Arial" panose="020B0604020202020204" pitchFamily="34" charset="0"/>
                <a:ea typeface="黑体" panose="02010609060101010101" pitchFamily="49" charset="-122"/>
              </a:rPr>
              <a:t>有多少个“</a:t>
            </a:r>
            <a:r>
              <a:rPr lang="en-US" altLang="zh-CN" sz="4400" dirty="0">
                <a:solidFill>
                  <a:schemeClr val="tx2"/>
                </a:solidFill>
                <a:latin typeface="Arial" panose="020B0604020202020204" pitchFamily="34" charset="0"/>
                <a:ea typeface="黑体" panose="02010609060101010101" pitchFamily="49" charset="-122"/>
              </a:rPr>
              <a:t>V”</a:t>
            </a:r>
            <a:r>
              <a:rPr lang="zh-CN" altLang="en-US" sz="4400" dirty="0">
                <a:solidFill>
                  <a:schemeClr val="tx2"/>
                </a:solidFill>
                <a:latin typeface="Arial" panose="020B0604020202020204" pitchFamily="34" charset="0"/>
                <a:ea typeface="黑体" panose="02010609060101010101" pitchFamily="49" charset="-122"/>
              </a:rPr>
              <a:t>？</a:t>
            </a:r>
            <a:endParaRPr lang="zh-CN" altLang="en-US" sz="4400" dirty="0">
              <a:solidFill>
                <a:schemeClr val="tx2"/>
              </a:solidFill>
              <a:latin typeface="Arial" panose="020B0604020202020204" pitchFamily="34" charset="0"/>
              <a:ea typeface="黑体" panose="02010609060101010101" pitchFamily="49" charset="-122"/>
            </a:endParaRPr>
          </a:p>
        </p:txBody>
      </p:sp>
      <p:pic>
        <p:nvPicPr>
          <p:cNvPr id="60420" name="Picture 3"/>
          <p:cNvPicPr>
            <a:picLocks noChangeAspect="1"/>
          </p:cNvPicPr>
          <p:nvPr/>
        </p:nvPicPr>
        <p:blipFill>
          <a:blip r:embed="rId1"/>
          <a:stretch>
            <a:fillRect/>
          </a:stretch>
        </p:blipFill>
        <p:spPr>
          <a:xfrm>
            <a:off x="690563" y="2201863"/>
            <a:ext cx="8058150" cy="3027362"/>
          </a:xfrm>
          <a:prstGeom prst="rect">
            <a:avLst/>
          </a:prstGeom>
          <a:noFill/>
          <a:ln w="9525">
            <a:noFill/>
          </a:ln>
        </p:spPr>
      </p:pic>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灯片编号占位符 5"/>
          <p:cNvSpPr txBox="1">
            <a:spLocks noGrp="1"/>
          </p:cNvSpPr>
          <p:nvPr>
            <p:ph type="sldNum" sz="quarter" idx="4"/>
          </p:nvPr>
        </p:nvSpPr>
        <p:spPr>
          <a:xfrm>
            <a:off x="7239000" y="6477000"/>
            <a:ext cx="1905000" cy="381000"/>
          </a:xfrm>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61443" name="Picture 2"/>
          <p:cNvPicPr>
            <a:picLocks noChangeAspect="1"/>
          </p:cNvPicPr>
          <p:nvPr/>
        </p:nvPicPr>
        <p:blipFill>
          <a:blip r:embed="rId1"/>
          <a:stretch>
            <a:fillRect/>
          </a:stretch>
        </p:blipFill>
        <p:spPr>
          <a:xfrm>
            <a:off x="217488" y="0"/>
            <a:ext cx="8675687" cy="3197225"/>
          </a:xfrm>
          <a:prstGeom prst="rect">
            <a:avLst/>
          </a:prstGeom>
          <a:noFill/>
          <a:ln w="9525">
            <a:noFill/>
          </a:ln>
        </p:spPr>
      </p:pic>
      <p:pic>
        <p:nvPicPr>
          <p:cNvPr id="61444" name="Picture 3"/>
          <p:cNvPicPr>
            <a:picLocks noChangeAspect="1"/>
          </p:cNvPicPr>
          <p:nvPr/>
        </p:nvPicPr>
        <p:blipFill>
          <a:blip r:embed="rId2"/>
          <a:stretch>
            <a:fillRect/>
          </a:stretch>
        </p:blipFill>
        <p:spPr>
          <a:xfrm>
            <a:off x="217488" y="3068638"/>
            <a:ext cx="8675687" cy="3048000"/>
          </a:xfrm>
          <a:prstGeom prst="rect">
            <a:avLst/>
          </a:prstGeom>
          <a:noFill/>
          <a:ln w="9525">
            <a:noFill/>
          </a:ln>
        </p:spPr>
      </p:pic>
      <p:sp>
        <p:nvSpPr>
          <p:cNvPr id="61445" name="Text Box 10"/>
          <p:cNvSpPr txBox="1"/>
          <p:nvPr/>
        </p:nvSpPr>
        <p:spPr>
          <a:xfrm>
            <a:off x="1908175" y="6308725"/>
            <a:ext cx="4535488" cy="457200"/>
          </a:xfrm>
          <a:prstGeom prst="rect">
            <a:avLst/>
          </a:prstGeom>
          <a:noFill/>
          <a:ln w="9525">
            <a:noFill/>
          </a:ln>
        </p:spPr>
        <p:txBody>
          <a:bodyPr>
            <a:spAutoFit/>
          </a:bodyPr>
          <a:p>
            <a:pPr algn="ctr" eaLnBrk="1" hangingPunct="1">
              <a:spcBef>
                <a:spcPct val="50000"/>
              </a:spcBef>
            </a:pPr>
            <a:r>
              <a:rPr lang="zh-CN" altLang="en-US" dirty="0">
                <a:latin typeface="Arial" panose="020B0604020202020204" pitchFamily="34" charset="0"/>
              </a:rPr>
              <a:t>四组数据的差异性？</a:t>
            </a:r>
            <a:endParaRPr lang="zh-CN" altLang="en-US" dirty="0">
              <a:latin typeface="Arial" panose="020B0604020202020204" pitchFamily="34" charset="0"/>
            </a:endParaRPr>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灯片编号占位符 5"/>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pic>
        <p:nvPicPr>
          <p:cNvPr id="62467" name="Picture 2" descr="E:\数据可视化的基本原理与方法\数据可视化的基本原理与方法_第一章_彩图\1\1.1a.jpg"/>
          <p:cNvPicPr>
            <a:picLocks noChangeAspect="1"/>
          </p:cNvPicPr>
          <p:nvPr/>
        </p:nvPicPr>
        <p:blipFill>
          <a:blip r:embed="rId1"/>
          <a:stretch>
            <a:fillRect/>
          </a:stretch>
        </p:blipFill>
        <p:spPr>
          <a:xfrm>
            <a:off x="95250" y="188913"/>
            <a:ext cx="4189413" cy="2686050"/>
          </a:xfrm>
          <a:prstGeom prst="rect">
            <a:avLst/>
          </a:prstGeom>
          <a:noFill/>
          <a:ln w="9525">
            <a:noFill/>
          </a:ln>
        </p:spPr>
      </p:pic>
      <p:pic>
        <p:nvPicPr>
          <p:cNvPr id="62468" name="Picture 3" descr="E:\数据可视化的基本原理与方法\数据可视化的基本原理与方法_第一章_彩图\1\1.1b.jpg"/>
          <p:cNvPicPr>
            <a:picLocks noChangeAspect="1"/>
          </p:cNvPicPr>
          <p:nvPr/>
        </p:nvPicPr>
        <p:blipFill>
          <a:blip r:embed="rId2"/>
          <a:stretch>
            <a:fillRect/>
          </a:stretch>
        </p:blipFill>
        <p:spPr>
          <a:xfrm>
            <a:off x="4572000" y="238125"/>
            <a:ext cx="4248150" cy="2686050"/>
          </a:xfrm>
          <a:prstGeom prst="rect">
            <a:avLst/>
          </a:prstGeom>
          <a:noFill/>
          <a:ln w="9525">
            <a:noFill/>
          </a:ln>
        </p:spPr>
      </p:pic>
      <p:pic>
        <p:nvPicPr>
          <p:cNvPr id="62469" name="Picture 4" descr="E:\数据可视化的基本原理与方法\数据可视化的基本原理与方法_第一章_彩图\1\1.1c.jpg"/>
          <p:cNvPicPr>
            <a:picLocks noChangeAspect="1"/>
          </p:cNvPicPr>
          <p:nvPr/>
        </p:nvPicPr>
        <p:blipFill>
          <a:blip r:embed="rId3"/>
          <a:stretch>
            <a:fillRect/>
          </a:stretch>
        </p:blipFill>
        <p:spPr>
          <a:xfrm>
            <a:off x="53975" y="3500438"/>
            <a:ext cx="4373563" cy="2755900"/>
          </a:xfrm>
          <a:prstGeom prst="rect">
            <a:avLst/>
          </a:prstGeom>
          <a:noFill/>
          <a:ln w="9525">
            <a:noFill/>
          </a:ln>
        </p:spPr>
      </p:pic>
      <p:pic>
        <p:nvPicPr>
          <p:cNvPr id="62470" name="Picture 5" descr="E:\数据可视化的基本原理与方法\数据可视化的基本原理与方法_第一章_彩图\1\1.1d.jpg"/>
          <p:cNvPicPr>
            <a:picLocks noChangeAspect="1"/>
          </p:cNvPicPr>
          <p:nvPr/>
        </p:nvPicPr>
        <p:blipFill>
          <a:blip r:embed="rId4"/>
          <a:stretch>
            <a:fillRect/>
          </a:stretch>
        </p:blipFill>
        <p:spPr>
          <a:xfrm>
            <a:off x="4500563" y="3500438"/>
            <a:ext cx="4249737" cy="2792412"/>
          </a:xfrm>
          <a:prstGeom prst="rect">
            <a:avLst/>
          </a:prstGeom>
          <a:noFill/>
          <a:ln w="9525">
            <a:noFill/>
          </a:ln>
        </p:spPr>
      </p:pic>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2291" name="Rectangle 2"/>
          <p:cNvSpPr>
            <a:spLocks noGrp="1"/>
          </p:cNvSpPr>
          <p:nvPr>
            <p:ph type="title"/>
          </p:nvPr>
        </p:nvSpPr>
        <p:spPr>
          <a:xfrm>
            <a:off x="152400" y="76200"/>
            <a:ext cx="8763000" cy="609600"/>
          </a:xfrm>
          <a:ln/>
        </p:spPr>
        <p:txBody>
          <a:bodyPr vert="horz" wrap="square" lIns="91440" tIns="45720" rIns="91440" bIns="45720" anchor="b" anchorCtr="0"/>
          <a:p>
            <a:pPr eaLnBrk="1" hangingPunct="1"/>
            <a:r>
              <a:rPr lang="zh-CN" altLang="en-US" dirty="0">
                <a:ea typeface="宋体" panose="02010600030101010101" pitchFamily="2" charset="-122"/>
              </a:rPr>
              <a:t>数据集合的类型</a:t>
            </a:r>
            <a:endParaRPr lang="en-US" altLang="zh-CN" sz="3200" dirty="0">
              <a:solidFill>
                <a:schemeClr val="hlink"/>
              </a:solidFill>
              <a:ea typeface="宋体" panose="02010600030101010101" pitchFamily="2" charset="-122"/>
            </a:endParaRPr>
          </a:p>
        </p:txBody>
      </p:sp>
      <p:sp>
        <p:nvSpPr>
          <p:cNvPr id="12292" name="Rectangle 3"/>
          <p:cNvSpPr>
            <a:spLocks noGrp="1"/>
          </p:cNvSpPr>
          <p:nvPr>
            <p:ph type="body" sz="half" idx="1"/>
          </p:nvPr>
        </p:nvSpPr>
        <p:spPr>
          <a:xfrm>
            <a:off x="228600" y="762000"/>
            <a:ext cx="4800600" cy="5867400"/>
          </a:xfrm>
          <a:ln/>
        </p:spPr>
        <p:txBody>
          <a:bodyPr vert="horz" wrap="square" lIns="90488" tIns="44450" rIns="90488" bIns="44450" anchor="t" anchorCtr="0"/>
          <a:p>
            <a:pPr marL="285750" indent="-285750" eaLnBrk="1" hangingPunct="1">
              <a:lnSpc>
                <a:spcPct val="105000"/>
              </a:lnSpc>
              <a:buClr>
                <a:schemeClr val="folHlink"/>
              </a:buClr>
              <a:buSzPct val="60000"/>
              <a:buFont typeface="Wingdings" panose="05000000000000000000" pitchFamily="2" charset="2"/>
            </a:pPr>
            <a:r>
              <a:rPr lang="zh-CN" altLang="en-US" sz="1600" b="1" dirty="0">
                <a:ea typeface="宋体" panose="02010600030101010101" pitchFamily="2" charset="-122"/>
              </a:rPr>
              <a:t>记录</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zh-CN" altLang="en-US" sz="1600" b="1" dirty="0">
                <a:ea typeface="宋体" panose="02010600030101010101" pitchFamily="2" charset="-122"/>
              </a:rPr>
              <a:t>关系记录</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zh-CN" altLang="en-US" sz="1600" b="1" dirty="0">
                <a:ea typeface="宋体" panose="02010600030101010101" pitchFamily="2" charset="-122"/>
              </a:rPr>
              <a:t>数据矩阵</a:t>
            </a:r>
            <a:r>
              <a:rPr lang="en-US" altLang="zh-CN" sz="1600" b="1" dirty="0">
                <a:ea typeface="宋体" panose="02010600030101010101" pitchFamily="2" charset="-122"/>
              </a:rPr>
              <a:t>, e.g., </a:t>
            </a:r>
            <a:r>
              <a:rPr lang="zh-CN" altLang="en-US" sz="1600" b="1" dirty="0">
                <a:ea typeface="宋体" panose="02010600030101010101" pitchFamily="2" charset="-122"/>
              </a:rPr>
              <a:t>数值矩阵</a:t>
            </a:r>
            <a:r>
              <a:rPr lang="en-US" altLang="zh-CN" sz="1600" b="1" dirty="0">
                <a:ea typeface="宋体" panose="02010600030101010101" pitchFamily="2" charset="-122"/>
              </a:rPr>
              <a:t>, </a:t>
            </a:r>
            <a:r>
              <a:rPr lang="zh-CN" altLang="en-US" sz="1600" b="1" dirty="0">
                <a:ea typeface="宋体" panose="02010600030101010101" pitchFamily="2" charset="-122"/>
              </a:rPr>
              <a:t>交叉表</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zh-CN" altLang="en-US" sz="1600" b="1" dirty="0">
                <a:ea typeface="宋体" panose="02010600030101010101" pitchFamily="2" charset="-122"/>
              </a:rPr>
              <a:t>文档数据</a:t>
            </a:r>
            <a:r>
              <a:rPr lang="en-US" altLang="zh-CN" sz="1600" b="1" dirty="0">
                <a:ea typeface="宋体" panose="02010600030101010101" pitchFamily="2" charset="-122"/>
              </a:rPr>
              <a:t>: </a:t>
            </a:r>
            <a:r>
              <a:rPr lang="zh-CN" altLang="en-US" sz="1600" b="1" dirty="0">
                <a:ea typeface="宋体" panose="02010600030101010101" pitchFamily="2" charset="-122"/>
              </a:rPr>
              <a:t>文本文档</a:t>
            </a:r>
            <a:r>
              <a:rPr lang="en-US" altLang="zh-CN" sz="1600" b="1" dirty="0">
                <a:ea typeface="宋体" panose="02010600030101010101" pitchFamily="2" charset="-122"/>
              </a:rPr>
              <a:t>:</a:t>
            </a:r>
            <a:r>
              <a:rPr lang="zh-CN" altLang="en-US" sz="1600" b="1" dirty="0">
                <a:ea typeface="宋体" panose="02010600030101010101" pitchFamily="2" charset="-122"/>
              </a:rPr>
              <a:t>词频向量</a:t>
            </a:r>
            <a:r>
              <a:rPr lang="en-US" altLang="zh-CN" sz="1600" b="1" dirty="0">
                <a:ea typeface="宋体" panose="02010600030101010101" pitchFamily="2" charset="-122"/>
              </a:rPr>
              <a:t>term-frequency vector</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zh-CN" altLang="en-US" sz="1600" b="1" dirty="0">
                <a:ea typeface="宋体" panose="02010600030101010101" pitchFamily="2" charset="-122"/>
              </a:rPr>
              <a:t>交易数据</a:t>
            </a:r>
            <a:endParaRPr lang="en-US" altLang="zh-CN" sz="1600" b="1" dirty="0">
              <a:ea typeface="宋体" panose="02010600030101010101" pitchFamily="2" charset="-122"/>
            </a:endParaRPr>
          </a:p>
          <a:p>
            <a:pPr marL="285750" indent="-285750" eaLnBrk="1" hangingPunct="1">
              <a:lnSpc>
                <a:spcPct val="105000"/>
              </a:lnSpc>
              <a:buClr>
                <a:schemeClr val="folHlink"/>
              </a:buClr>
              <a:buSzPct val="60000"/>
              <a:buFont typeface="Wingdings" panose="05000000000000000000" pitchFamily="2" charset="2"/>
            </a:pPr>
            <a:r>
              <a:rPr lang="zh-CN" altLang="en-US" sz="1600" b="1" dirty="0">
                <a:ea typeface="宋体" panose="02010600030101010101" pitchFamily="2" charset="-122"/>
              </a:rPr>
              <a:t>图</a:t>
            </a:r>
            <a:r>
              <a:rPr lang="en-US" altLang="zh-CN" sz="1600" b="1" dirty="0">
                <a:ea typeface="宋体" panose="02010600030101010101" pitchFamily="2" charset="-122"/>
              </a:rPr>
              <a:t> </a:t>
            </a:r>
            <a:r>
              <a:rPr lang="zh-CN" altLang="en-US" sz="1600" b="1" dirty="0">
                <a:ea typeface="宋体" panose="02010600030101010101" pitchFamily="2" charset="-122"/>
              </a:rPr>
              <a:t>和 网络</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zh-CN" altLang="en-US" sz="1600" b="1" dirty="0">
                <a:ea typeface="宋体" panose="02010600030101010101" pitchFamily="2" charset="-122"/>
              </a:rPr>
              <a:t>万维网</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zh-CN" altLang="en-US" sz="1600" b="1" dirty="0">
                <a:ea typeface="宋体" panose="02010600030101010101" pitchFamily="2" charset="-122"/>
              </a:rPr>
              <a:t>社会或信息网络</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zh-CN" altLang="en-US" sz="1600" b="1" dirty="0">
                <a:ea typeface="宋体" panose="02010600030101010101" pitchFamily="2" charset="-122"/>
              </a:rPr>
              <a:t>分子结构</a:t>
            </a:r>
            <a:endParaRPr lang="en-US" altLang="zh-CN" sz="1600" b="1" dirty="0">
              <a:ea typeface="宋体" panose="02010600030101010101" pitchFamily="2" charset="-122"/>
            </a:endParaRPr>
          </a:p>
          <a:p>
            <a:pPr marL="285750" indent="-285750" eaLnBrk="1" hangingPunct="1">
              <a:lnSpc>
                <a:spcPct val="105000"/>
              </a:lnSpc>
              <a:buClr>
                <a:schemeClr val="folHlink"/>
              </a:buClr>
              <a:buSzPct val="60000"/>
              <a:buFont typeface="Wingdings" panose="05000000000000000000" pitchFamily="2" charset="2"/>
            </a:pPr>
            <a:r>
              <a:rPr lang="zh-CN" altLang="en-US" sz="1600" b="1" dirty="0">
                <a:ea typeface="宋体" panose="02010600030101010101" pitchFamily="2" charset="-122"/>
              </a:rPr>
              <a:t>有序的 </a:t>
            </a:r>
            <a:r>
              <a:rPr lang="en-US" altLang="zh-CN" sz="1600" b="1" dirty="0">
                <a:ea typeface="宋体" panose="02010600030101010101" pitchFamily="2" charset="-122"/>
              </a:rPr>
              <a:t>Ordered</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zh-CN" altLang="en-US" sz="1600" b="1" dirty="0">
                <a:ea typeface="宋体" panose="02010600030101010101" pitchFamily="2" charset="-122"/>
              </a:rPr>
              <a:t>视频数据</a:t>
            </a:r>
            <a:r>
              <a:rPr lang="en-US" altLang="zh-CN" sz="1600" b="1" dirty="0">
                <a:ea typeface="宋体" panose="02010600030101010101" pitchFamily="2" charset="-122"/>
              </a:rPr>
              <a:t>:</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zh-CN" altLang="en-US" sz="1600" b="1" dirty="0">
                <a:ea typeface="宋体" panose="02010600030101010101" pitchFamily="2" charset="-122"/>
              </a:rPr>
              <a:t>时间数据</a:t>
            </a:r>
            <a:r>
              <a:rPr lang="en-US" altLang="zh-CN" sz="1600" b="1" dirty="0">
                <a:ea typeface="宋体" panose="02010600030101010101" pitchFamily="2" charset="-122"/>
              </a:rPr>
              <a:t>: </a:t>
            </a:r>
            <a:r>
              <a:rPr lang="zh-CN" altLang="en-US" sz="1600" b="1" dirty="0">
                <a:ea typeface="宋体" panose="02010600030101010101" pitchFamily="2" charset="-122"/>
              </a:rPr>
              <a:t>时间序列 </a:t>
            </a:r>
            <a:endParaRPr lang="zh-CN" altLang="en-US"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zh-CN" altLang="en-US" sz="1600" b="1" dirty="0">
                <a:ea typeface="宋体" panose="02010600030101010101" pitchFamily="2" charset="-122"/>
              </a:rPr>
              <a:t>序列数据</a:t>
            </a:r>
            <a:r>
              <a:rPr lang="en-US" altLang="zh-CN" sz="1600" b="1" dirty="0">
                <a:ea typeface="宋体" panose="02010600030101010101" pitchFamily="2" charset="-122"/>
              </a:rPr>
              <a:t>:</a:t>
            </a:r>
            <a:r>
              <a:rPr lang="zh-CN" altLang="en-US" sz="1600" b="1" dirty="0">
                <a:ea typeface="宋体" panose="02010600030101010101" pitchFamily="2" charset="-122"/>
              </a:rPr>
              <a:t>交易序列</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zh-CN" altLang="en-US" sz="1600" b="1" dirty="0">
                <a:ea typeface="宋体" panose="02010600030101010101" pitchFamily="2" charset="-122"/>
              </a:rPr>
              <a:t>遗传序列数据</a:t>
            </a:r>
            <a:endParaRPr lang="zh-CN" altLang="en-US" sz="1600" b="1" dirty="0">
              <a:ea typeface="宋体" panose="02010600030101010101" pitchFamily="2" charset="-122"/>
            </a:endParaRPr>
          </a:p>
          <a:p>
            <a:pPr marL="285750" indent="-285750" eaLnBrk="1" hangingPunct="1">
              <a:lnSpc>
                <a:spcPct val="105000"/>
              </a:lnSpc>
              <a:buClr>
                <a:schemeClr val="folHlink"/>
              </a:buClr>
              <a:buSzPct val="60000"/>
              <a:buFont typeface="Wingdings" panose="05000000000000000000" pitchFamily="2" charset="2"/>
            </a:pPr>
            <a:r>
              <a:rPr lang="zh-CN" altLang="en-US" sz="1600" b="1" dirty="0">
                <a:ea typeface="宋体" panose="02010600030101010101" pitchFamily="2" charset="-122"/>
              </a:rPr>
              <a:t>空间</a:t>
            </a:r>
            <a:r>
              <a:rPr lang="en-US" altLang="zh-CN" sz="1600" b="1" dirty="0">
                <a:ea typeface="宋体" panose="02010600030101010101" pitchFamily="2" charset="-122"/>
              </a:rPr>
              <a:t>, </a:t>
            </a:r>
            <a:r>
              <a:rPr lang="zh-CN" altLang="en-US" sz="1600" b="1" dirty="0">
                <a:ea typeface="宋体" panose="02010600030101010101" pitchFamily="2" charset="-122"/>
              </a:rPr>
              <a:t>图像 多媒体</a:t>
            </a:r>
            <a:r>
              <a:rPr lang="en-US" altLang="zh-CN" sz="1600" b="1" dirty="0">
                <a:ea typeface="宋体" panose="02010600030101010101" pitchFamily="2" charset="-122"/>
              </a:rPr>
              <a:t>:</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en-US" altLang="zh-CN" sz="1600" b="1" dirty="0">
                <a:ea typeface="宋体" panose="02010600030101010101" pitchFamily="2" charset="-122"/>
              </a:rPr>
              <a:t>Spatial data: maps</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en-US" altLang="zh-CN" sz="1600" b="1" dirty="0">
                <a:ea typeface="宋体" panose="02010600030101010101" pitchFamily="2" charset="-122"/>
              </a:rPr>
              <a:t>Image data: </a:t>
            </a:r>
            <a:endParaRPr lang="en-US" altLang="zh-CN" sz="1600" b="1" dirty="0">
              <a:ea typeface="宋体" panose="02010600030101010101" pitchFamily="2" charset="-122"/>
            </a:endParaRPr>
          </a:p>
          <a:p>
            <a:pPr marL="800100" lvl="1" indent="-342900" eaLnBrk="1" hangingPunct="1">
              <a:lnSpc>
                <a:spcPct val="105000"/>
              </a:lnSpc>
              <a:buClr>
                <a:schemeClr val="hlink"/>
              </a:buClr>
              <a:buSzPct val="55000"/>
              <a:buFont typeface="Wingdings" panose="05000000000000000000" pitchFamily="2" charset="2"/>
            </a:pPr>
            <a:r>
              <a:rPr lang="en-US" altLang="zh-CN" sz="1600" b="1" dirty="0">
                <a:ea typeface="宋体" panose="02010600030101010101" pitchFamily="2" charset="-122"/>
              </a:rPr>
              <a:t>Video data:</a:t>
            </a:r>
            <a:endParaRPr lang="en-US" altLang="zh-CN" sz="1600" b="1" dirty="0">
              <a:ea typeface="宋体" panose="02010600030101010101" pitchFamily="2" charset="-122"/>
            </a:endParaRPr>
          </a:p>
        </p:txBody>
      </p:sp>
      <p:graphicFrame>
        <p:nvGraphicFramePr>
          <p:cNvPr id="12293" name="Object 4"/>
          <p:cNvGraphicFramePr>
            <a:graphicFrameLocks noGrp="1" noChangeAspect="1"/>
          </p:cNvGraphicFramePr>
          <p:nvPr>
            <p:ph sz="quarter" idx="2"/>
          </p:nvPr>
        </p:nvGraphicFramePr>
        <p:xfrm>
          <a:off x="4167188" y="1592263"/>
          <a:ext cx="4772025" cy="2217737"/>
        </p:xfrm>
        <a:graphic>
          <a:graphicData uri="http://schemas.openxmlformats.org/presentationml/2006/ole">
            <mc:AlternateContent xmlns:mc="http://schemas.openxmlformats.org/markup-compatibility/2006">
              <mc:Choice xmlns:v="urn:schemas-microsoft-com:vml" Requires="v">
                <p:oleObj spid="_x0000_s3076" name="" r:id="rId1" imgW="8013700" imgH="3733800" progId="Visio.Drawing.11">
                  <p:embed/>
                </p:oleObj>
              </mc:Choice>
              <mc:Fallback>
                <p:oleObj name="" r:id="rId1" imgW="8013700" imgH="3733800" progId="Visio.Drawing.11">
                  <p:embed/>
                  <p:pic>
                    <p:nvPicPr>
                      <p:cNvPr id="0" name="图片 3075"/>
                      <p:cNvPicPr/>
                      <p:nvPr/>
                    </p:nvPicPr>
                    <p:blipFill>
                      <a:blip r:embed="rId2"/>
                      <a:srcRect/>
                      <a:stretch>
                        <a:fillRect/>
                      </a:stretch>
                    </p:blipFill>
                    <p:spPr>
                      <a:xfrm>
                        <a:off x="4167188" y="1592263"/>
                        <a:ext cx="4772025" cy="2217737"/>
                      </a:xfrm>
                      <a:prstGeom prst="rect">
                        <a:avLst/>
                      </a:prstGeom>
                      <a:noFill/>
                      <a:ln w="38100">
                        <a:miter/>
                      </a:ln>
                    </p:spPr>
                  </p:pic>
                </p:oleObj>
              </mc:Fallback>
            </mc:AlternateContent>
          </a:graphicData>
        </a:graphic>
      </p:graphicFrame>
      <p:graphicFrame>
        <p:nvGraphicFramePr>
          <p:cNvPr id="12294" name="Object 6"/>
          <p:cNvGraphicFramePr>
            <a:graphicFrameLocks noGrp="1" noChangeAspect="1"/>
          </p:cNvGraphicFramePr>
          <p:nvPr>
            <p:ph sz="quarter" idx="3"/>
          </p:nvPr>
        </p:nvGraphicFramePr>
        <p:xfrm>
          <a:off x="5029200" y="4191000"/>
          <a:ext cx="3822700" cy="1998663"/>
        </p:xfrm>
        <a:graphic>
          <a:graphicData uri="http://schemas.openxmlformats.org/presentationml/2006/ole">
            <mc:AlternateContent xmlns:mc="http://schemas.openxmlformats.org/markup-compatibility/2006">
              <mc:Choice xmlns:v="urn:schemas-microsoft-com:vml" Requires="v">
                <p:oleObj spid="_x0000_s3077" name="" r:id="rId3" imgW="3823970" imgH="1999615" progId="Word.Document.8">
                  <p:embed/>
                </p:oleObj>
              </mc:Choice>
              <mc:Fallback>
                <p:oleObj name="" r:id="rId3" imgW="3823970" imgH="1999615" progId="Word.Document.8">
                  <p:embed/>
                  <p:pic>
                    <p:nvPicPr>
                      <p:cNvPr id="0" name="图片 3076"/>
                      <p:cNvPicPr/>
                      <p:nvPr/>
                    </p:nvPicPr>
                    <p:blipFill>
                      <a:blip r:embed="rId4"/>
                      <a:srcRect/>
                      <a:stretch>
                        <a:fillRect/>
                      </a:stretch>
                    </p:blipFill>
                    <p:spPr>
                      <a:xfrm>
                        <a:off x="5029200" y="4191000"/>
                        <a:ext cx="3822700" cy="1998663"/>
                      </a:xfrm>
                      <a:prstGeom prst="rect">
                        <a:avLst/>
                      </a:prstGeom>
                      <a:noFill/>
                      <a:ln w="38100">
                        <a:miter/>
                      </a:ln>
                    </p:spPr>
                  </p:pic>
                </p:oleObj>
              </mc:Fallback>
            </mc:AlternateContent>
          </a:graphicData>
        </a:graphic>
      </p:graphicFrame>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3490" name="Object 1"/>
          <p:cNvGraphicFramePr>
            <a:graphicFrameLocks noChangeAspect="1"/>
          </p:cNvGraphicFramePr>
          <p:nvPr/>
        </p:nvGraphicFramePr>
        <p:xfrm>
          <a:off x="152400" y="115888"/>
          <a:ext cx="8534400" cy="6742112"/>
        </p:xfrm>
        <a:graphic>
          <a:graphicData uri="http://schemas.openxmlformats.org/presentationml/2006/ole">
            <mc:AlternateContent xmlns:mc="http://schemas.openxmlformats.org/markup-compatibility/2006">
              <mc:Choice xmlns:v="urn:schemas-microsoft-com:vml" Requires="v">
                <p:oleObj spid="_x0000_s3093" name="" r:id="rId1" imgW="9245600" imgH="8724900" progId="Visio.Drawing.11">
                  <p:embed/>
                </p:oleObj>
              </mc:Choice>
              <mc:Fallback>
                <p:oleObj name="" r:id="rId1" imgW="9245600" imgH="8724900" progId="Visio.Drawing.11">
                  <p:embed/>
                  <p:pic>
                    <p:nvPicPr>
                      <p:cNvPr id="0" name="图片 3092"/>
                      <p:cNvPicPr/>
                      <p:nvPr/>
                    </p:nvPicPr>
                    <p:blipFill>
                      <a:blip r:embed="rId2"/>
                      <a:stretch>
                        <a:fillRect/>
                      </a:stretch>
                    </p:blipFill>
                    <p:spPr>
                      <a:xfrm>
                        <a:off x="152400" y="115888"/>
                        <a:ext cx="8534400" cy="6742112"/>
                      </a:xfrm>
                      <a:prstGeom prst="rect">
                        <a:avLst/>
                      </a:prstGeom>
                      <a:noFill/>
                      <a:ln w="38100">
                        <a:noFill/>
                        <a:miter/>
                      </a:ln>
                    </p:spPr>
                  </p:pic>
                </p:oleObj>
              </mc:Fallback>
            </mc:AlternateContent>
          </a:graphicData>
        </a:graphic>
      </p:graphicFrame>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65539" name="Rectangle 2"/>
          <p:cNvSpPr>
            <a:spLocks noGrp="1"/>
          </p:cNvSpPr>
          <p:nvPr>
            <p:ph type="title"/>
          </p:nvPr>
        </p:nvSpPr>
        <p:spPr>
          <a:xfrm>
            <a:off x="0" y="0"/>
            <a:ext cx="9144000" cy="609600"/>
          </a:xfrm>
          <a:ln/>
        </p:spPr>
        <p:txBody>
          <a:bodyPr vert="horz" wrap="square" lIns="91440" tIns="45720" rIns="91440" bIns="45720" anchor="b" anchorCtr="0"/>
          <a:p>
            <a:pPr eaLnBrk="1" hangingPunct="1"/>
            <a:r>
              <a:rPr lang="zh-CN" altLang="en-US" dirty="0">
                <a:ea typeface="宋体" panose="02010600030101010101" pitchFamily="2" charset="-122"/>
              </a:rPr>
              <a:t>数据可视化</a:t>
            </a:r>
            <a:endParaRPr lang="en-US" altLang="zh-CN" dirty="0">
              <a:ea typeface="宋体" panose="02010600030101010101" pitchFamily="2" charset="-122"/>
            </a:endParaRPr>
          </a:p>
        </p:txBody>
      </p:sp>
      <p:sp>
        <p:nvSpPr>
          <p:cNvPr id="65540" name="Rectangle 3"/>
          <p:cNvSpPr>
            <a:spLocks noGrp="1"/>
          </p:cNvSpPr>
          <p:nvPr>
            <p:ph idx="1"/>
          </p:nvPr>
        </p:nvSpPr>
        <p:spPr>
          <a:xfrm>
            <a:off x="304800" y="838200"/>
            <a:ext cx="8534400" cy="5715000"/>
          </a:xfrm>
          <a:ln/>
        </p:spPr>
        <p:txBody>
          <a:bodyPr vert="horz" wrap="square" lIns="91440" tIns="45720" rIns="91440" bIns="45720" anchor="t" anchorCtr="0"/>
          <a:p>
            <a:pPr eaLnBrk="1" hangingPunct="1">
              <a:lnSpc>
                <a:spcPct val="110000"/>
              </a:lnSpc>
            </a:pPr>
            <a:r>
              <a:rPr lang="en-US" altLang="zh-CN" sz="2400" b="1" dirty="0">
                <a:ea typeface="宋体" panose="02010600030101010101" pitchFamily="2" charset="-122"/>
              </a:rPr>
              <a:t>Why data visualization?</a:t>
            </a:r>
            <a:r>
              <a:rPr lang="zh-CN" altLang="en-US" sz="2400" b="1" dirty="0">
                <a:ea typeface="宋体" panose="02010600030101010101" pitchFamily="2" charset="-122"/>
              </a:rPr>
              <a:t>（用图形清晰有效的表示数据）</a:t>
            </a:r>
            <a:endParaRPr lang="en-US" altLang="zh-CN" sz="2400" b="1" dirty="0">
              <a:ea typeface="宋体" panose="02010600030101010101" pitchFamily="2" charset="-122"/>
            </a:endParaRPr>
          </a:p>
          <a:p>
            <a:pPr lvl="1" eaLnBrk="1" hangingPunct="1">
              <a:lnSpc>
                <a:spcPct val="110000"/>
              </a:lnSpc>
            </a:pPr>
            <a:r>
              <a:rPr lang="zh-CN" altLang="en-US" sz="2400" b="1" dirty="0">
                <a:ea typeface="宋体" panose="02010600030101010101" pitchFamily="2" charset="-122"/>
              </a:rPr>
              <a:t>把数据映射到图形信息空间中获取视角</a:t>
            </a:r>
            <a:endParaRPr lang="en-US" altLang="zh-CN" sz="2400" b="1" dirty="0">
              <a:ea typeface="宋体" panose="02010600030101010101" pitchFamily="2" charset="-122"/>
            </a:endParaRPr>
          </a:p>
          <a:p>
            <a:pPr lvl="1" eaLnBrk="1" hangingPunct="1">
              <a:lnSpc>
                <a:spcPct val="110000"/>
              </a:lnSpc>
            </a:pPr>
            <a:r>
              <a:rPr lang="en-US" altLang="zh-CN" sz="2400" b="1" dirty="0">
                <a:solidFill>
                  <a:schemeClr val="tx2"/>
                </a:solidFill>
                <a:ea typeface="宋体" panose="02010600030101010101" pitchFamily="2" charset="-122"/>
              </a:rPr>
              <a:t>提供</a:t>
            </a:r>
            <a:r>
              <a:rPr lang="zh-CN" altLang="en-US" sz="2400" b="1" dirty="0">
                <a:solidFill>
                  <a:schemeClr val="tx2"/>
                </a:solidFill>
                <a:ea typeface="宋体" panose="02010600030101010101" pitchFamily="2" charset="-122"/>
              </a:rPr>
              <a:t>定性的概述</a:t>
            </a:r>
            <a:r>
              <a:rPr lang="en-US" altLang="zh-CN" sz="2400" b="1" dirty="0">
                <a:solidFill>
                  <a:schemeClr val="tx2"/>
                </a:solidFill>
                <a:ea typeface="宋体" panose="02010600030101010101" pitchFamily="2" charset="-122"/>
              </a:rPr>
              <a:t>(</a:t>
            </a:r>
            <a:r>
              <a:rPr lang="zh-CN" altLang="en-US" sz="2400" b="1" dirty="0">
                <a:ea typeface="宋体" panose="02010600030101010101" pitchFamily="2" charset="-122"/>
              </a:rPr>
              <a:t>大数据集的</a:t>
            </a:r>
            <a:r>
              <a:rPr lang="en-US" altLang="zh-CN" sz="2400" b="1" dirty="0">
                <a:ea typeface="宋体" panose="02010600030101010101" pitchFamily="2" charset="-122"/>
              </a:rPr>
              <a:t>)</a:t>
            </a:r>
            <a:endParaRPr lang="en-US" altLang="zh-CN" sz="2400" b="1" dirty="0">
              <a:ea typeface="宋体" panose="02010600030101010101" pitchFamily="2" charset="-122"/>
            </a:endParaRPr>
          </a:p>
          <a:p>
            <a:pPr lvl="1" eaLnBrk="1" hangingPunct="1">
              <a:lnSpc>
                <a:spcPct val="110000"/>
              </a:lnSpc>
            </a:pPr>
            <a:r>
              <a:rPr lang="zh-CN" altLang="en-US" sz="2400" b="1" dirty="0">
                <a:solidFill>
                  <a:schemeClr val="tx2"/>
                </a:solidFill>
                <a:ea typeface="宋体" panose="02010600030101010101" pitchFamily="2" charset="-122"/>
              </a:rPr>
              <a:t>在数据中搜寻</a:t>
            </a:r>
            <a:r>
              <a:rPr lang="en-US" altLang="zh-CN" sz="2400" b="1" dirty="0">
                <a:ea typeface="宋体" panose="02010600030101010101" pitchFamily="2" charset="-122"/>
              </a:rPr>
              <a:t> </a:t>
            </a:r>
            <a:r>
              <a:rPr lang="zh-CN" altLang="en-US" sz="2400" b="1" dirty="0">
                <a:ea typeface="宋体" panose="02010600030101010101" pitchFamily="2" charset="-122"/>
              </a:rPr>
              <a:t>模式</a:t>
            </a:r>
            <a:r>
              <a:rPr lang="en-US" altLang="zh-CN" sz="2400" b="1" dirty="0">
                <a:ea typeface="宋体" panose="02010600030101010101" pitchFamily="2" charset="-122"/>
              </a:rPr>
              <a:t>, </a:t>
            </a:r>
            <a:r>
              <a:rPr lang="zh-CN" altLang="en-US" sz="2400" b="1" dirty="0">
                <a:ea typeface="宋体" panose="02010600030101010101" pitchFamily="2" charset="-122"/>
              </a:rPr>
              <a:t>趋势</a:t>
            </a:r>
            <a:r>
              <a:rPr lang="en-US" altLang="zh-CN" sz="2400" b="1" dirty="0">
                <a:ea typeface="宋体" panose="02010600030101010101" pitchFamily="2" charset="-122"/>
              </a:rPr>
              <a:t>, </a:t>
            </a:r>
            <a:r>
              <a:rPr lang="zh-CN" altLang="en-US" sz="2400" b="1" dirty="0">
                <a:ea typeface="宋体" panose="02010600030101010101" pitchFamily="2" charset="-122"/>
              </a:rPr>
              <a:t>结构</a:t>
            </a:r>
            <a:r>
              <a:rPr lang="en-US" altLang="zh-CN" sz="2400" b="1" dirty="0">
                <a:ea typeface="宋体" panose="02010600030101010101" pitchFamily="2" charset="-122"/>
              </a:rPr>
              <a:t>,</a:t>
            </a:r>
            <a:r>
              <a:rPr lang="zh-CN" altLang="en-US" sz="2400" b="1" dirty="0">
                <a:ea typeface="宋体" panose="02010600030101010101" pitchFamily="2" charset="-122"/>
              </a:rPr>
              <a:t>不规则</a:t>
            </a:r>
            <a:r>
              <a:rPr lang="en-US" altLang="zh-CN" sz="2400" b="1" dirty="0">
                <a:ea typeface="宋体" panose="02010600030101010101" pitchFamily="2" charset="-122"/>
              </a:rPr>
              <a:t>, </a:t>
            </a:r>
            <a:r>
              <a:rPr lang="zh-CN" altLang="en-US" sz="2400" b="1" dirty="0">
                <a:ea typeface="宋体" panose="02010600030101010101" pitchFamily="2" charset="-122"/>
              </a:rPr>
              <a:t>关联</a:t>
            </a:r>
            <a:endParaRPr lang="en-US" altLang="zh-CN" sz="2400" b="1" dirty="0">
              <a:ea typeface="宋体" panose="02010600030101010101" pitchFamily="2" charset="-122"/>
            </a:endParaRPr>
          </a:p>
          <a:p>
            <a:pPr lvl="1" eaLnBrk="1" hangingPunct="1">
              <a:lnSpc>
                <a:spcPct val="110000"/>
              </a:lnSpc>
            </a:pPr>
            <a:r>
              <a:rPr lang="zh-CN" altLang="en-US" sz="2400" b="1" dirty="0">
                <a:ea typeface="宋体" panose="02010600030101010101" pitchFamily="2" charset="-122"/>
              </a:rPr>
              <a:t>为进一步的量化分析发现</a:t>
            </a:r>
            <a:r>
              <a:rPr lang="zh-CN" altLang="en-US" sz="2400" b="1" dirty="0">
                <a:solidFill>
                  <a:schemeClr val="tx2"/>
                </a:solidFill>
                <a:ea typeface="宋体" panose="02010600030101010101" pitchFamily="2" charset="-122"/>
              </a:rPr>
              <a:t>有意义的区域及合时的参数</a:t>
            </a:r>
            <a:endParaRPr lang="en-US" altLang="zh-CN" sz="2400" b="1" dirty="0">
              <a:solidFill>
                <a:schemeClr val="tx2"/>
              </a:solidFill>
              <a:ea typeface="宋体" panose="02010600030101010101" pitchFamily="2" charset="-122"/>
            </a:endParaRPr>
          </a:p>
          <a:p>
            <a:pPr lvl="1" eaLnBrk="1" hangingPunct="1">
              <a:lnSpc>
                <a:spcPct val="110000"/>
              </a:lnSpc>
            </a:pPr>
            <a:r>
              <a:rPr lang="zh-CN" altLang="en-US" sz="2400" b="1" dirty="0">
                <a:ea typeface="宋体" panose="02010600030101010101" pitchFamily="2" charset="-122"/>
              </a:rPr>
              <a:t>为衍生的计算机表示提供</a:t>
            </a:r>
            <a:r>
              <a:rPr lang="zh-CN" altLang="en-US" sz="2400" b="1" dirty="0">
                <a:solidFill>
                  <a:schemeClr val="tx2"/>
                </a:solidFill>
                <a:ea typeface="宋体" panose="02010600030101010101" pitchFamily="2" charset="-122"/>
              </a:rPr>
              <a:t>一个视觉证据</a:t>
            </a:r>
            <a:endParaRPr lang="en-US" altLang="zh-CN" sz="2400" b="1" dirty="0">
              <a:solidFill>
                <a:schemeClr val="tx2"/>
              </a:solidFill>
              <a:ea typeface="宋体" panose="02010600030101010101" pitchFamily="2" charset="-122"/>
            </a:endParaRPr>
          </a:p>
          <a:p>
            <a:pPr eaLnBrk="1" hangingPunct="1">
              <a:lnSpc>
                <a:spcPct val="110000"/>
              </a:lnSpc>
            </a:pPr>
            <a:r>
              <a:rPr lang="zh-CN" altLang="en-US" sz="2400" b="1" dirty="0">
                <a:ea typeface="宋体" panose="02010600030101010101" pitchFamily="2" charset="-122"/>
              </a:rPr>
              <a:t>可视化方法的分类</a:t>
            </a:r>
            <a:r>
              <a:rPr lang="en-US" altLang="zh-CN" sz="2400" b="1" dirty="0">
                <a:ea typeface="宋体" panose="02010600030101010101" pitchFamily="2" charset="-122"/>
              </a:rPr>
              <a:t>:</a:t>
            </a:r>
            <a:endParaRPr lang="en-US" altLang="zh-CN" sz="2400" b="1" dirty="0">
              <a:ea typeface="宋体" panose="02010600030101010101" pitchFamily="2" charset="-122"/>
            </a:endParaRPr>
          </a:p>
          <a:p>
            <a:pPr lvl="1" eaLnBrk="1" hangingPunct="1">
              <a:lnSpc>
                <a:spcPct val="110000"/>
              </a:lnSpc>
            </a:pPr>
            <a:r>
              <a:rPr lang="zh-CN" altLang="en-US" sz="2400" b="1" dirty="0">
                <a:ea typeface="宋体" panose="02010600030101010101" pitchFamily="2" charset="-122"/>
              </a:rPr>
              <a:t>基于像素的可视化技术</a:t>
            </a:r>
            <a:endParaRPr lang="en-US" altLang="zh-CN" sz="2400" b="1" dirty="0">
              <a:ea typeface="宋体" panose="02010600030101010101" pitchFamily="2" charset="-122"/>
            </a:endParaRPr>
          </a:p>
          <a:p>
            <a:pPr lvl="1" eaLnBrk="1" hangingPunct="1">
              <a:lnSpc>
                <a:spcPct val="110000"/>
              </a:lnSpc>
            </a:pPr>
            <a:r>
              <a:rPr lang="zh-CN" altLang="en-US" sz="2400" b="1" dirty="0">
                <a:ea typeface="宋体" panose="02010600030101010101" pitchFamily="2" charset="-122"/>
              </a:rPr>
              <a:t>几何投影可视化技术 </a:t>
            </a:r>
            <a:endParaRPr lang="zh-CN" altLang="en-US" sz="2400" b="1" dirty="0">
              <a:ea typeface="宋体" panose="02010600030101010101" pitchFamily="2" charset="-122"/>
            </a:endParaRPr>
          </a:p>
          <a:p>
            <a:pPr lvl="1" eaLnBrk="1" hangingPunct="1">
              <a:lnSpc>
                <a:spcPct val="110000"/>
              </a:lnSpc>
            </a:pPr>
            <a:r>
              <a:rPr lang="zh-CN" altLang="en-US" sz="2400" b="1" dirty="0">
                <a:ea typeface="宋体" panose="02010600030101010101" pitchFamily="2" charset="-122"/>
              </a:rPr>
              <a:t>基于图符的可视化技术</a:t>
            </a:r>
            <a:endParaRPr lang="en-US" altLang="zh-CN" sz="2400" b="1" dirty="0">
              <a:ea typeface="宋体" panose="02010600030101010101" pitchFamily="2" charset="-122"/>
            </a:endParaRPr>
          </a:p>
          <a:p>
            <a:pPr lvl="1" eaLnBrk="1" hangingPunct="1">
              <a:lnSpc>
                <a:spcPct val="110000"/>
              </a:lnSpc>
            </a:pPr>
            <a:r>
              <a:rPr lang="zh-CN" altLang="en-US" sz="2400" b="1" dirty="0">
                <a:ea typeface="宋体" panose="02010600030101010101" pitchFamily="2" charset="-122"/>
              </a:rPr>
              <a:t>层次可视化技术 </a:t>
            </a:r>
            <a:endParaRPr lang="zh-CN" altLang="en-US" sz="2400" b="1" dirty="0">
              <a:ea typeface="宋体" panose="02010600030101010101" pitchFamily="2" charset="-122"/>
            </a:endParaRPr>
          </a:p>
          <a:p>
            <a:pPr lvl="1" eaLnBrk="1" hangingPunct="1">
              <a:lnSpc>
                <a:spcPct val="110000"/>
              </a:lnSpc>
            </a:pPr>
            <a:r>
              <a:rPr lang="zh-CN" altLang="en-US" sz="2400" b="1" dirty="0">
                <a:ea typeface="宋体" panose="02010600030101010101" pitchFamily="2" charset="-122"/>
              </a:rPr>
              <a:t>可视化复杂对象数据和关系</a:t>
            </a:r>
            <a:endParaRPr lang="en-US" altLang="zh-CN" sz="2400" b="1" dirty="0">
              <a:ea typeface="宋体" panose="02010600030101010101" pitchFamily="2" charset="-122"/>
            </a:endParaRPr>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2"/>
          <p:cNvSpPr>
            <a:spLocks noGrp="1"/>
          </p:cNvSpPr>
          <p:nvPr>
            <p:ph type="title"/>
          </p:nvPr>
        </p:nvSpPr>
        <p:spPr>
          <a:xfrm>
            <a:off x="1187450" y="0"/>
            <a:ext cx="8229600" cy="1143000"/>
          </a:xfrm>
        </p:spPr>
        <p:txBody>
          <a:bodyPr vert="horz" wrap="square" lIns="91440" tIns="45720" rIns="91440" bIns="45720" numCol="1" anchor="b" anchorCtr="0" compatLnSpc="1"/>
          <a:p>
            <a:r>
              <a:rPr lang="" altLang="en-US" dirty="0">
                <a:solidFill>
                  <a:srgbClr val="000000"/>
                </a:solidFill>
              </a:rPr>
              <a:t>格式塔原则</a:t>
            </a:r>
            <a:endParaRPr lang="" altLang="en-US" dirty="0">
              <a:solidFill>
                <a:srgbClr val="000000"/>
              </a:solidFill>
            </a:endParaRPr>
          </a:p>
        </p:txBody>
      </p:sp>
      <p:sp>
        <p:nvSpPr>
          <p:cNvPr id="67587" name="内容占位符 2"/>
          <p:cNvSpPr>
            <a:spLocks noGrp="1"/>
          </p:cNvSpPr>
          <p:nvPr>
            <p:ph idx="4294967295"/>
          </p:nvPr>
        </p:nvSpPr>
        <p:spPr>
          <a:xfrm>
            <a:off x="0" y="1196975"/>
            <a:ext cx="9036050" cy="4935538"/>
          </a:xfrm>
          <a:ln/>
        </p:spPr>
        <p:txBody>
          <a:bodyPr vert="horz" wrap="square" lIns="91440" tIns="45720" rIns="91440" bIns="45720" anchor="t" anchorCtr="0"/>
          <a:p>
            <a:pPr>
              <a:spcBef>
                <a:spcPct val="55000"/>
              </a:spcBef>
            </a:pPr>
            <a:r>
              <a:rPr lang="zh-CN" altLang="en-US" sz="3000" dirty="0">
                <a:latin typeface="黑体" panose="02010609060101010101" pitchFamily="49" charset="-122"/>
                <a:ea typeface="黑体" panose="02010609060101010101" pitchFamily="49" charset="-122"/>
              </a:rPr>
              <a:t>	结构比元素重要，视觉形象首先作为统一的整体被认知</a:t>
            </a:r>
            <a:endParaRPr lang="zh-CN" altLang="en-US" sz="3000" dirty="0">
              <a:latin typeface="黑体" panose="02010609060101010101" pitchFamily="49" charset="-122"/>
              <a:ea typeface="黑体" panose="02010609060101010101" pitchFamily="49" charset="-122"/>
            </a:endParaRPr>
          </a:p>
          <a:p>
            <a:pPr>
              <a:spcBef>
                <a:spcPct val="55000"/>
              </a:spcBef>
            </a:pPr>
            <a:r>
              <a:rPr lang="zh-CN" altLang="en-US" sz="3000" dirty="0">
                <a:latin typeface="黑体" panose="02010609060101010101" pitchFamily="49" charset="-122"/>
                <a:ea typeface="黑体" panose="02010609060101010101" pitchFamily="49" charset="-122"/>
              </a:rPr>
              <a:t>	原则（蕴涵律）</a:t>
            </a:r>
            <a:endParaRPr lang="zh-CN" altLang="en-US" sz="3000"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	</a:t>
            </a:r>
            <a:r>
              <a:rPr lang="zh-CN" altLang="en-US" sz="2600" dirty="0">
                <a:latin typeface="黑体" panose="02010609060101010101" pitchFamily="49" charset="-122"/>
                <a:ea typeface="黑体" panose="02010609060101010101" pitchFamily="49" charset="-122"/>
              </a:rPr>
              <a:t>接近性（proximity）</a:t>
            </a:r>
            <a:endParaRPr lang="zh-CN" altLang="en-US" sz="2600" dirty="0">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相似性（similarity）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连续性（continuity）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闭合性（closure）</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简单性（simplicity）</a:t>
            </a:r>
            <a:endParaRPr lang="zh-CN" altLang="en-US" sz="2600" dirty="0">
              <a:solidFill>
                <a:srgbClr val="969696"/>
              </a:solidFill>
              <a:latin typeface="黑体" panose="02010609060101010101" pitchFamily="49" charset="-122"/>
              <a:ea typeface="黑体" panose="02010609060101010101" pitchFamily="49" charset="-122"/>
            </a:endParaRPr>
          </a:p>
        </p:txBody>
      </p:sp>
      <p:pic>
        <p:nvPicPr>
          <p:cNvPr id="67588" name="图片 526" descr="说明: http://graphicdesign.spokanefalls.edu/tutorials/process/gestaltprinciples/proximity/proxa.gif"/>
          <p:cNvPicPr>
            <a:picLocks noChangeAspect="1"/>
          </p:cNvPicPr>
          <p:nvPr/>
        </p:nvPicPr>
        <p:blipFill>
          <a:blip r:embed="rId1"/>
          <a:stretch>
            <a:fillRect/>
          </a:stretch>
        </p:blipFill>
        <p:spPr>
          <a:xfrm>
            <a:off x="4716463" y="2349500"/>
            <a:ext cx="2057400" cy="1276350"/>
          </a:xfrm>
          <a:prstGeom prst="rect">
            <a:avLst/>
          </a:prstGeom>
          <a:noFill/>
          <a:ln w="9525">
            <a:noFill/>
          </a:ln>
        </p:spPr>
      </p:pic>
      <p:pic>
        <p:nvPicPr>
          <p:cNvPr id="67589" name="图片 28" descr="说明: http://www.albertlie.com/wp-content/uploads/2011/02/contoh-Gestalt-proximity-logo-unilever.jpg"/>
          <p:cNvPicPr>
            <a:picLocks noChangeAspect="1"/>
          </p:cNvPicPr>
          <p:nvPr/>
        </p:nvPicPr>
        <p:blipFill>
          <a:blip r:embed="rId2"/>
          <a:stretch>
            <a:fillRect/>
          </a:stretch>
        </p:blipFill>
        <p:spPr>
          <a:xfrm>
            <a:off x="5065713" y="3886200"/>
            <a:ext cx="1628775" cy="1800225"/>
          </a:xfrm>
          <a:prstGeom prst="rect">
            <a:avLst/>
          </a:prstGeom>
          <a:noFill/>
          <a:ln w="9525">
            <a:noFill/>
          </a:ln>
        </p:spPr>
      </p:pic>
      <p:sp>
        <p:nvSpPr>
          <p:cNvPr id="67590" name="TextBox 5"/>
          <p:cNvSpPr txBox="1"/>
          <p:nvPr/>
        </p:nvSpPr>
        <p:spPr>
          <a:xfrm>
            <a:off x="7040563" y="2541588"/>
            <a:ext cx="522287" cy="2592387"/>
          </a:xfrm>
          <a:prstGeom prst="rect">
            <a:avLst/>
          </a:prstGeom>
          <a:noFill/>
          <a:ln w="9525">
            <a:noFill/>
          </a:ln>
        </p:spPr>
        <p:txBody>
          <a:bodyPr vert="eaVert">
            <a:spAutoFit/>
          </a:bodyPr>
          <a:p>
            <a:pPr eaLnBrk="1" hangingPunct="1"/>
            <a:r>
              <a:rPr lang="zh-CN" altLang="en-US" sz="2200" dirty="0">
                <a:solidFill>
                  <a:srgbClr val="002060"/>
                </a:solidFill>
                <a:latin typeface="Tahoma" panose="020B0604030504040204" pitchFamily="34" charset="0"/>
              </a:rPr>
              <a:t>空间距离上的相似性</a:t>
            </a:r>
            <a:endParaRPr lang="zh-CN" altLang="en-US" sz="2200" dirty="0">
              <a:solidFill>
                <a:srgbClr val="002060"/>
              </a:solidFill>
              <a:latin typeface="Tahoma" panose="020B0604030504040204" pitchFamily="34" charset="0"/>
            </a:endParaRPr>
          </a:p>
        </p:txBody>
      </p:sp>
      <p:sp>
        <p:nvSpPr>
          <p:cNvPr id="67591" name="TextBox 7"/>
          <p:cNvSpPr txBox="1"/>
          <p:nvPr/>
        </p:nvSpPr>
        <p:spPr>
          <a:xfrm>
            <a:off x="684213" y="5805488"/>
            <a:ext cx="8280400" cy="369887"/>
          </a:xfrm>
          <a:prstGeom prst="rect">
            <a:avLst/>
          </a:prstGeom>
          <a:noFill/>
          <a:ln w="9525">
            <a:noFill/>
          </a:ln>
        </p:spPr>
        <p:txBody>
          <a:bodyPr>
            <a:spAutoFit/>
          </a:bodyPr>
          <a:p>
            <a:pPr eaLnBrk="1" hangingPunct="1"/>
            <a:r>
              <a:rPr lang="zh-CN" altLang="en-US" dirty="0">
                <a:latin typeface="Tahoma" panose="020B0604030504040204" pitchFamily="34" charset="0"/>
              </a:rPr>
              <a:t>假设视觉感知是一个整体的过程，并且人类倾向于感知</a:t>
            </a:r>
            <a:r>
              <a:rPr lang="zh-CN" altLang="en-US" dirty="0">
                <a:solidFill>
                  <a:srgbClr val="FF0000"/>
                </a:solidFill>
                <a:latin typeface="Tahoma" panose="020B0604030504040204" pitchFamily="34" charset="0"/>
              </a:rPr>
              <a:t>简单的集合图形</a:t>
            </a:r>
            <a:endParaRPr lang="zh-CN" altLang="en-US" dirty="0">
              <a:solidFill>
                <a:srgbClr val="FF0000"/>
              </a:solidFill>
              <a:latin typeface="Tahoma" panose="020B0604030504040204" pitchFamily="34" charset="0"/>
            </a:endParaRPr>
          </a:p>
        </p:txBody>
      </p:sp>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内容占位符 2"/>
          <p:cNvSpPr>
            <a:spLocks noGrp="1"/>
          </p:cNvSpPr>
          <p:nvPr>
            <p:ph idx="4294967295"/>
          </p:nvPr>
        </p:nvSpPr>
        <p:spPr>
          <a:xfrm>
            <a:off x="0" y="1196975"/>
            <a:ext cx="9036050" cy="4935538"/>
          </a:xfrm>
          <a:ln/>
        </p:spPr>
        <p:txBody>
          <a:bodyPr vert="horz" wrap="square" lIns="91440" tIns="45720" rIns="91440" bIns="45720" anchor="t" anchorCtr="0"/>
          <a:p>
            <a:pPr>
              <a:spcBef>
                <a:spcPct val="55000"/>
              </a:spcBef>
            </a:pPr>
            <a:r>
              <a:rPr lang="zh-CN" altLang="en-US" sz="3000" dirty="0">
                <a:latin typeface="黑体" panose="02010609060101010101" pitchFamily="49" charset="-122"/>
                <a:ea typeface="黑体" panose="02010609060101010101" pitchFamily="49" charset="-122"/>
              </a:rPr>
              <a:t>	结构比元素重要，视觉形象首先作为统一的整体被认知</a:t>
            </a:r>
            <a:endParaRPr lang="zh-CN" altLang="en-US" sz="3000" dirty="0">
              <a:latin typeface="黑体" panose="02010609060101010101" pitchFamily="49" charset="-122"/>
              <a:ea typeface="黑体" panose="02010609060101010101" pitchFamily="49" charset="-122"/>
            </a:endParaRPr>
          </a:p>
          <a:p>
            <a:pPr>
              <a:spcBef>
                <a:spcPct val="55000"/>
              </a:spcBef>
            </a:pPr>
            <a:r>
              <a:rPr lang="zh-CN" altLang="en-US" sz="3000" dirty="0">
                <a:latin typeface="黑体" panose="02010609060101010101" pitchFamily="49" charset="-122"/>
                <a:ea typeface="黑体" panose="02010609060101010101" pitchFamily="49" charset="-122"/>
              </a:rPr>
              <a:t>	原则（蕴涵律）</a:t>
            </a:r>
            <a:endParaRPr lang="zh-CN" altLang="en-US" sz="3000"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	</a:t>
            </a:r>
            <a:r>
              <a:rPr lang="zh-CN" altLang="en-US" sz="2600" dirty="0">
                <a:solidFill>
                  <a:srgbClr val="969696"/>
                </a:solidFill>
                <a:latin typeface="黑体" panose="02010609060101010101" pitchFamily="49" charset="-122"/>
                <a:ea typeface="黑体" panose="02010609060101010101" pitchFamily="49" charset="-122"/>
              </a:rPr>
              <a:t>接近性（proximity）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a:t>
            </a:r>
            <a:r>
              <a:rPr lang="zh-CN" altLang="en-US" sz="2600" dirty="0">
                <a:latin typeface="黑体" panose="02010609060101010101" pitchFamily="49" charset="-122"/>
                <a:ea typeface="黑体" panose="02010609060101010101" pitchFamily="49" charset="-122"/>
              </a:rPr>
              <a:t>相似性（similarity）</a:t>
            </a:r>
            <a:endParaRPr lang="zh-CN" altLang="en-US" sz="2600" dirty="0">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连续性（continuity）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闭合性（closure）</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简单性（simplicity）</a:t>
            </a:r>
            <a:endParaRPr lang="zh-CN" altLang="en-US" sz="2600" dirty="0">
              <a:solidFill>
                <a:srgbClr val="969696"/>
              </a:solidFill>
              <a:latin typeface="黑体" panose="02010609060101010101" pitchFamily="49" charset="-122"/>
              <a:ea typeface="黑体" panose="02010609060101010101" pitchFamily="49" charset="-122"/>
            </a:endParaRPr>
          </a:p>
        </p:txBody>
      </p:sp>
      <p:pic>
        <p:nvPicPr>
          <p:cNvPr id="1026" name="Picture 2" descr="I:\学校\上课\上课（信息可视化）\数据可视化之ppt\数据可视化的基本原理与方法_第二章_彩图\2\2.3a.png"/>
          <p:cNvPicPr>
            <a:picLocks noChangeAspect="1"/>
          </p:cNvPicPr>
          <p:nvPr/>
        </p:nvPicPr>
        <p:blipFill>
          <a:blip r:embed="rId1"/>
          <a:stretch>
            <a:fillRect/>
          </a:stretch>
        </p:blipFill>
        <p:spPr>
          <a:xfrm>
            <a:off x="4427538" y="2420938"/>
            <a:ext cx="4111625" cy="2736850"/>
          </a:xfrm>
          <a:prstGeom prst="rect">
            <a:avLst/>
          </a:prstGeom>
          <a:noFill/>
          <a:ln w="9525">
            <a:noFill/>
          </a:ln>
        </p:spPr>
      </p:pic>
      <p:pic>
        <p:nvPicPr>
          <p:cNvPr id="1027" name="Picture 3" descr="I:\学校\上课\上课（信息可视化）\数据可视化之ppt\数据可视化的基本原理与方法_第二章_彩图\2\2.3b.png"/>
          <p:cNvPicPr>
            <a:picLocks noChangeAspect="1"/>
          </p:cNvPicPr>
          <p:nvPr/>
        </p:nvPicPr>
        <p:blipFill>
          <a:blip r:embed="rId2"/>
          <a:stretch>
            <a:fillRect/>
          </a:stretch>
        </p:blipFill>
        <p:spPr>
          <a:xfrm>
            <a:off x="4356100" y="2386013"/>
            <a:ext cx="4319588" cy="3106737"/>
          </a:xfrm>
          <a:prstGeom prst="rect">
            <a:avLst/>
          </a:prstGeom>
          <a:noFill/>
          <a:ln w="9525">
            <a:noFill/>
          </a:ln>
        </p:spPr>
      </p:pic>
      <p:sp>
        <p:nvSpPr>
          <p:cNvPr id="6" name="标题 2"/>
          <p:cNvSpPr>
            <a:spLocks noGrp="1"/>
          </p:cNvSpPr>
          <p:nvPr>
            <p:ph type="title"/>
          </p:nvPr>
        </p:nvSpPr>
        <p:spPr>
          <a:xfrm>
            <a:off x="1187450" y="0"/>
            <a:ext cx="8229600" cy="1143000"/>
          </a:xfrm>
        </p:spPr>
        <p:txBody>
          <a:bodyPr vert="horz" wrap="square" lIns="91440" tIns="45720" rIns="91440" bIns="45720" numCol="1" anchor="b" anchorCtr="0" compatLnSpc="1"/>
          <a:p>
            <a:r>
              <a:rPr lang="" altLang="en-US" dirty="0">
                <a:solidFill>
                  <a:srgbClr val="000000"/>
                </a:solidFill>
              </a:rPr>
              <a:t>格式塔原则</a:t>
            </a:r>
            <a:endParaRPr lang="" altLang="en-US" dirty="0">
              <a:solidFill>
                <a:srgbClr val="000000"/>
              </a:solidFill>
            </a:endParaRPr>
          </a:p>
        </p:txBody>
      </p:sp>
      <p:sp>
        <p:nvSpPr>
          <p:cNvPr id="69638" name="TextBox 6"/>
          <p:cNvSpPr txBox="1"/>
          <p:nvPr/>
        </p:nvSpPr>
        <p:spPr>
          <a:xfrm>
            <a:off x="4427538" y="5732463"/>
            <a:ext cx="4176712" cy="647700"/>
          </a:xfrm>
          <a:prstGeom prst="rect">
            <a:avLst/>
          </a:prstGeom>
          <a:noFill/>
          <a:ln w="9525">
            <a:noFill/>
          </a:ln>
        </p:spPr>
        <p:txBody>
          <a:bodyPr>
            <a:spAutoFit/>
          </a:bodyPr>
          <a:p>
            <a:pPr eaLnBrk="1" hangingPunct="1"/>
            <a:r>
              <a:rPr lang="zh-CN" altLang="en-US" dirty="0">
                <a:latin typeface="Tahoma" panose="020B0604030504040204" pitchFamily="34" charset="0"/>
              </a:rPr>
              <a:t>根据事物属性（形状、颜色、光照或者其他性质）上的相似性进行感知分组</a:t>
            </a:r>
            <a:endParaRPr lang="zh-CN" altLang="en-US" dirty="0">
              <a:latin typeface="Tahoma" panose="020B0604030504040204" pitchFamily="34"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内容占位符 2"/>
          <p:cNvSpPr>
            <a:spLocks noGrp="1"/>
          </p:cNvSpPr>
          <p:nvPr>
            <p:ph idx="4294967295"/>
          </p:nvPr>
        </p:nvSpPr>
        <p:spPr>
          <a:xfrm>
            <a:off x="0" y="1196975"/>
            <a:ext cx="9036050" cy="4935538"/>
          </a:xfrm>
          <a:ln/>
        </p:spPr>
        <p:txBody>
          <a:bodyPr vert="horz" wrap="square" lIns="91440" tIns="45720" rIns="91440" bIns="45720" anchor="t" anchorCtr="0"/>
          <a:p>
            <a:pPr>
              <a:spcBef>
                <a:spcPct val="55000"/>
              </a:spcBef>
            </a:pPr>
            <a:r>
              <a:rPr lang="zh-CN" altLang="en-US" sz="3000" dirty="0">
                <a:latin typeface="黑体" panose="02010609060101010101" pitchFamily="49" charset="-122"/>
                <a:ea typeface="黑体" panose="02010609060101010101" pitchFamily="49" charset="-122"/>
              </a:rPr>
              <a:t>	结构比元素重要，视觉形象首先作为统一的整体被认知</a:t>
            </a:r>
            <a:endParaRPr lang="zh-CN" altLang="en-US" sz="3000" dirty="0">
              <a:latin typeface="黑体" panose="02010609060101010101" pitchFamily="49" charset="-122"/>
              <a:ea typeface="黑体" panose="02010609060101010101" pitchFamily="49" charset="-122"/>
            </a:endParaRPr>
          </a:p>
          <a:p>
            <a:pPr>
              <a:spcBef>
                <a:spcPct val="55000"/>
              </a:spcBef>
            </a:pPr>
            <a:r>
              <a:rPr lang="zh-CN" altLang="en-US" sz="3000" dirty="0">
                <a:latin typeface="黑体" panose="02010609060101010101" pitchFamily="49" charset="-122"/>
                <a:ea typeface="黑体" panose="02010609060101010101" pitchFamily="49" charset="-122"/>
              </a:rPr>
              <a:t>	原则（蕴涵律）</a:t>
            </a:r>
            <a:endParaRPr lang="zh-CN" altLang="en-US" sz="3000"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	</a:t>
            </a:r>
            <a:r>
              <a:rPr lang="zh-CN" altLang="en-US" sz="2600" dirty="0">
                <a:solidFill>
                  <a:srgbClr val="969696"/>
                </a:solidFill>
                <a:latin typeface="黑体" panose="02010609060101010101" pitchFamily="49" charset="-122"/>
                <a:ea typeface="黑体" panose="02010609060101010101" pitchFamily="49" charset="-122"/>
              </a:rPr>
              <a:t>接近性（proximity）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相似性（similarity）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a:t>
            </a:r>
            <a:r>
              <a:rPr lang="zh-CN" altLang="en-US" sz="2600" dirty="0">
                <a:latin typeface="黑体" panose="02010609060101010101" pitchFamily="49" charset="-122"/>
                <a:ea typeface="黑体" panose="02010609060101010101" pitchFamily="49" charset="-122"/>
              </a:rPr>
              <a:t>连续性（continuity）</a:t>
            </a:r>
            <a:endParaRPr lang="zh-CN" altLang="en-US" sz="2600" dirty="0">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闭合性（closure）</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简单性（simplicity）</a:t>
            </a:r>
            <a:endParaRPr lang="zh-CN" altLang="en-US" sz="2600" dirty="0">
              <a:solidFill>
                <a:srgbClr val="969696"/>
              </a:solidFill>
              <a:latin typeface="黑体" panose="02010609060101010101" pitchFamily="49" charset="-122"/>
              <a:ea typeface="黑体" panose="02010609060101010101" pitchFamily="49" charset="-122"/>
            </a:endParaRPr>
          </a:p>
        </p:txBody>
      </p:sp>
      <p:sp>
        <p:nvSpPr>
          <p:cNvPr id="71683" name="标题 1"/>
          <p:cNvSpPr>
            <a:spLocks noGrp="1"/>
          </p:cNvSpPr>
          <p:nvPr/>
        </p:nvSpPr>
        <p:spPr>
          <a:xfrm>
            <a:off x="179388" y="0"/>
            <a:ext cx="7823200" cy="990600"/>
          </a:xfrm>
          <a:prstGeom prst="rect">
            <a:avLst/>
          </a:prstGeom>
          <a:noFill/>
          <a:ln w="9525">
            <a:noFill/>
          </a:ln>
        </p:spPr>
        <p:txBody>
          <a:bodyPr anchor="b" anchorCtr="0"/>
          <a:p>
            <a:pPr algn="ctr" defTabSz="0" eaLnBrk="1" hangingPunct="1">
              <a:buSzPct val="130000"/>
            </a:pP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格式塔（</a:t>
            </a:r>
            <a:r>
              <a:rPr lang="zh-CN" altLang="zh-CN" sz="4000" dirty="0">
                <a:solidFill>
                  <a:schemeClr val="tx2"/>
                </a:solidFill>
                <a:latin typeface="黑体" panose="02010609060101010101" pitchFamily="49" charset="-122"/>
                <a:ea typeface="黑体" panose="02010609060101010101" pitchFamily="49" charset="-122"/>
                <a:sym typeface="黑体" panose="02010609060101010101" pitchFamily="49" charset="-122"/>
              </a:rPr>
              <a:t>gestalt</a:t>
            </a: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）原则</a:t>
            </a:r>
            <a:endPar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endParaRPr>
          </a:p>
        </p:txBody>
      </p:sp>
      <p:pic>
        <p:nvPicPr>
          <p:cNvPr id="2050" name="Picture 2" descr="I:\学校\上课\上课（信息可视化）\数据可视化之ppt\数据可视化的基本原理与方法_第二章_彩图\2\2.4a.jpg"/>
          <p:cNvPicPr>
            <a:picLocks noChangeAspect="1"/>
          </p:cNvPicPr>
          <p:nvPr/>
        </p:nvPicPr>
        <p:blipFill>
          <a:blip r:embed="rId1"/>
          <a:stretch>
            <a:fillRect/>
          </a:stretch>
        </p:blipFill>
        <p:spPr>
          <a:xfrm>
            <a:off x="4576763" y="2592388"/>
            <a:ext cx="3976687" cy="2781300"/>
          </a:xfrm>
          <a:prstGeom prst="rect">
            <a:avLst/>
          </a:prstGeom>
          <a:noFill/>
          <a:ln w="9525">
            <a:noFill/>
          </a:ln>
        </p:spPr>
      </p:pic>
      <p:pic>
        <p:nvPicPr>
          <p:cNvPr id="2051" name="Picture 3" descr="I:\学校\上课\上课（信息可视化）\数据可视化之ppt\数据可视化的基本原理与方法_第二章_彩图\2\2.4b.jpg"/>
          <p:cNvPicPr>
            <a:picLocks noChangeAspect="1"/>
          </p:cNvPicPr>
          <p:nvPr/>
        </p:nvPicPr>
        <p:blipFill>
          <a:blip r:embed="rId2"/>
          <a:stretch>
            <a:fillRect/>
          </a:stretch>
        </p:blipFill>
        <p:spPr>
          <a:xfrm>
            <a:off x="4356100" y="2420938"/>
            <a:ext cx="4452938" cy="2879725"/>
          </a:xfrm>
          <a:prstGeom prst="rect">
            <a:avLst/>
          </a:prstGeom>
          <a:noFill/>
          <a:ln w="9525">
            <a:noFill/>
          </a:ln>
        </p:spPr>
      </p:pic>
      <p:sp>
        <p:nvSpPr>
          <p:cNvPr id="71686" name="TextBox 5"/>
          <p:cNvSpPr txBox="1"/>
          <p:nvPr/>
        </p:nvSpPr>
        <p:spPr>
          <a:xfrm>
            <a:off x="4356100" y="5516563"/>
            <a:ext cx="3816350" cy="647700"/>
          </a:xfrm>
          <a:prstGeom prst="rect">
            <a:avLst/>
          </a:prstGeom>
          <a:noFill/>
          <a:ln w="9525">
            <a:noFill/>
          </a:ln>
        </p:spPr>
        <p:txBody>
          <a:bodyPr>
            <a:spAutoFit/>
          </a:bodyPr>
          <a:p>
            <a:pPr algn="ctr" eaLnBrk="1" hangingPunct="1"/>
            <a:r>
              <a:rPr lang="zh-CN" altLang="en-US" dirty="0">
                <a:latin typeface="Tahoma" panose="020B0604030504040204" pitchFamily="34" charset="0"/>
              </a:rPr>
              <a:t>自然地沿着物体的边界，将不连续的物体事物连续成整体</a:t>
            </a:r>
            <a:endParaRPr lang="zh-CN" altLang="en-US" dirty="0">
              <a:latin typeface="Tahoma" panose="020B0604030504040204" pitchFamily="34"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内容占位符 2"/>
          <p:cNvSpPr>
            <a:spLocks noGrp="1"/>
          </p:cNvSpPr>
          <p:nvPr>
            <p:ph idx="4294967295"/>
          </p:nvPr>
        </p:nvSpPr>
        <p:spPr>
          <a:xfrm>
            <a:off x="0" y="1196975"/>
            <a:ext cx="9036050" cy="4935538"/>
          </a:xfrm>
          <a:ln/>
        </p:spPr>
        <p:txBody>
          <a:bodyPr vert="horz" wrap="square" lIns="91440" tIns="45720" rIns="91440" bIns="45720" anchor="t" anchorCtr="0"/>
          <a:p>
            <a:pPr>
              <a:spcBef>
                <a:spcPct val="55000"/>
              </a:spcBef>
            </a:pPr>
            <a:r>
              <a:rPr lang="zh-CN" altLang="en-US" sz="3000" dirty="0">
                <a:latin typeface="黑体" panose="02010609060101010101" pitchFamily="49" charset="-122"/>
                <a:ea typeface="黑体" panose="02010609060101010101" pitchFamily="49" charset="-122"/>
              </a:rPr>
              <a:t>	结构比元素重要，视觉形象首先作为统一的整体被认知</a:t>
            </a:r>
            <a:endParaRPr lang="zh-CN" altLang="en-US" sz="3000" dirty="0">
              <a:latin typeface="黑体" panose="02010609060101010101" pitchFamily="49" charset="-122"/>
              <a:ea typeface="黑体" panose="02010609060101010101" pitchFamily="49" charset="-122"/>
            </a:endParaRPr>
          </a:p>
          <a:p>
            <a:pPr>
              <a:spcBef>
                <a:spcPct val="55000"/>
              </a:spcBef>
            </a:pPr>
            <a:r>
              <a:rPr lang="zh-CN" altLang="en-US" sz="3000" dirty="0">
                <a:latin typeface="黑体" panose="02010609060101010101" pitchFamily="49" charset="-122"/>
                <a:ea typeface="黑体" panose="02010609060101010101" pitchFamily="49" charset="-122"/>
              </a:rPr>
              <a:t>	原则（蕴涵律）</a:t>
            </a:r>
            <a:endParaRPr lang="zh-CN" altLang="en-US" sz="3000"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	</a:t>
            </a:r>
            <a:r>
              <a:rPr lang="zh-CN" altLang="en-US" sz="2600" dirty="0">
                <a:solidFill>
                  <a:srgbClr val="969696"/>
                </a:solidFill>
                <a:latin typeface="黑体" panose="02010609060101010101" pitchFamily="49" charset="-122"/>
                <a:ea typeface="黑体" panose="02010609060101010101" pitchFamily="49" charset="-122"/>
              </a:rPr>
              <a:t>接近性（proximity）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相似性（similarity）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连续性（continuity）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a:t>
            </a:r>
            <a:r>
              <a:rPr lang="zh-CN" altLang="en-US" sz="2600" dirty="0">
                <a:latin typeface="黑体" panose="02010609060101010101" pitchFamily="49" charset="-122"/>
                <a:ea typeface="黑体" panose="02010609060101010101" pitchFamily="49" charset="-122"/>
              </a:rPr>
              <a:t>闭合性（closure）</a:t>
            </a:r>
            <a:endParaRPr lang="zh-CN" altLang="en-US" sz="2600" dirty="0">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简单性（simplicity）</a:t>
            </a:r>
            <a:endParaRPr lang="zh-CN" altLang="en-US" sz="2600" dirty="0">
              <a:solidFill>
                <a:srgbClr val="969696"/>
              </a:solidFill>
              <a:latin typeface="黑体" panose="02010609060101010101" pitchFamily="49" charset="-122"/>
              <a:ea typeface="黑体" panose="02010609060101010101" pitchFamily="49" charset="-122"/>
            </a:endParaRPr>
          </a:p>
        </p:txBody>
      </p:sp>
      <p:sp>
        <p:nvSpPr>
          <p:cNvPr id="73731" name="标题 1"/>
          <p:cNvSpPr>
            <a:spLocks noGrp="1"/>
          </p:cNvSpPr>
          <p:nvPr/>
        </p:nvSpPr>
        <p:spPr>
          <a:xfrm>
            <a:off x="3175" y="-26987"/>
            <a:ext cx="7823200" cy="990600"/>
          </a:xfrm>
          <a:prstGeom prst="rect">
            <a:avLst/>
          </a:prstGeom>
          <a:noFill/>
          <a:ln w="9525">
            <a:noFill/>
          </a:ln>
        </p:spPr>
        <p:txBody>
          <a:bodyPr anchor="b" anchorCtr="0"/>
          <a:p>
            <a:pPr algn="ctr" defTabSz="0" eaLnBrk="1" hangingPunct="1">
              <a:buSzPct val="130000"/>
            </a:pP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格式塔（</a:t>
            </a:r>
            <a:r>
              <a:rPr lang="zh-CN" altLang="zh-CN" sz="4000" dirty="0">
                <a:solidFill>
                  <a:schemeClr val="tx2"/>
                </a:solidFill>
                <a:latin typeface="黑体" panose="02010609060101010101" pitchFamily="49" charset="-122"/>
                <a:ea typeface="黑体" panose="02010609060101010101" pitchFamily="49" charset="-122"/>
                <a:sym typeface="黑体" panose="02010609060101010101" pitchFamily="49" charset="-122"/>
              </a:rPr>
              <a:t>gestalt</a:t>
            </a: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）原则</a:t>
            </a:r>
            <a:endPar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endParaRPr>
          </a:p>
        </p:txBody>
      </p:sp>
      <p:pic>
        <p:nvPicPr>
          <p:cNvPr id="3074" name="Picture 2" descr="I:\学校\上课\上课（信息可视化）\数据可视化之ppt\数据可视化的基本原理与方法_第二章_彩图\2\2.5a.png"/>
          <p:cNvPicPr>
            <a:picLocks noChangeAspect="1"/>
          </p:cNvPicPr>
          <p:nvPr/>
        </p:nvPicPr>
        <p:blipFill>
          <a:blip r:embed="rId1"/>
          <a:stretch>
            <a:fillRect/>
          </a:stretch>
        </p:blipFill>
        <p:spPr>
          <a:xfrm>
            <a:off x="4427538" y="2349500"/>
            <a:ext cx="4351337" cy="2951163"/>
          </a:xfrm>
          <a:prstGeom prst="rect">
            <a:avLst/>
          </a:prstGeom>
          <a:noFill/>
          <a:ln w="9525">
            <a:noFill/>
          </a:ln>
        </p:spPr>
      </p:pic>
      <p:pic>
        <p:nvPicPr>
          <p:cNvPr id="3075" name="Picture 3" descr="I:\学校\上课\上课（信息可视化）\数据可视化之ppt\数据可视化的基本原理与方法_第二章_彩图\2\2.5b.png"/>
          <p:cNvPicPr>
            <a:picLocks noChangeAspect="1"/>
          </p:cNvPicPr>
          <p:nvPr/>
        </p:nvPicPr>
        <p:blipFill>
          <a:blip r:embed="rId2"/>
          <a:stretch>
            <a:fillRect/>
          </a:stretch>
        </p:blipFill>
        <p:spPr>
          <a:xfrm>
            <a:off x="4356100" y="2349500"/>
            <a:ext cx="4608513" cy="2879725"/>
          </a:xfrm>
          <a:prstGeom prst="rect">
            <a:avLst/>
          </a:prstGeom>
          <a:noFill/>
          <a:ln w="9525">
            <a:noFill/>
          </a:ln>
        </p:spPr>
      </p:pic>
      <p:pic>
        <p:nvPicPr>
          <p:cNvPr id="61447" name="Picture 2"/>
          <p:cNvPicPr>
            <a:picLocks noChangeAspect="1"/>
          </p:cNvPicPr>
          <p:nvPr/>
        </p:nvPicPr>
        <p:blipFill>
          <a:blip r:embed="rId3"/>
          <a:stretch>
            <a:fillRect/>
          </a:stretch>
        </p:blipFill>
        <p:spPr>
          <a:xfrm>
            <a:off x="4356100" y="1916113"/>
            <a:ext cx="4608513" cy="3816350"/>
          </a:xfrm>
          <a:prstGeom prst="rect">
            <a:avLst/>
          </a:prstGeom>
          <a:noFill/>
          <a:ln w="9525">
            <a:noFill/>
          </a:ln>
        </p:spPr>
      </p:pic>
      <p:sp>
        <p:nvSpPr>
          <p:cNvPr id="73735" name="TextBox 6"/>
          <p:cNvSpPr txBox="1"/>
          <p:nvPr/>
        </p:nvSpPr>
        <p:spPr>
          <a:xfrm>
            <a:off x="4643438" y="5949950"/>
            <a:ext cx="4105275" cy="646113"/>
          </a:xfrm>
          <a:prstGeom prst="rect">
            <a:avLst/>
          </a:prstGeom>
          <a:noFill/>
          <a:ln w="9525">
            <a:noFill/>
          </a:ln>
        </p:spPr>
        <p:txBody>
          <a:bodyPr>
            <a:spAutoFit/>
          </a:bodyPr>
          <a:p>
            <a:pPr eaLnBrk="1" hangingPunct="1"/>
            <a:r>
              <a:rPr lang="zh-CN" altLang="en-US" dirty="0">
                <a:latin typeface="Tahoma" panose="020B0604030504040204" pitchFamily="34" charset="0"/>
              </a:rPr>
              <a:t>只要物体的形状足以表征物体本身，就容易感知整个物体而忽视未闭合的特征</a:t>
            </a:r>
            <a:endParaRPr lang="zh-CN" altLang="en-US" dirty="0">
              <a:latin typeface="Tahoma" panose="020B0604030504040204" pitchFamily="34"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内容占位符 2"/>
          <p:cNvSpPr>
            <a:spLocks noGrp="1"/>
          </p:cNvSpPr>
          <p:nvPr>
            <p:ph idx="4294967295"/>
          </p:nvPr>
        </p:nvSpPr>
        <p:spPr>
          <a:xfrm>
            <a:off x="0" y="1196975"/>
            <a:ext cx="9036050" cy="4935538"/>
          </a:xfrm>
          <a:ln/>
        </p:spPr>
        <p:txBody>
          <a:bodyPr vert="horz" wrap="square" lIns="91440" tIns="45720" rIns="91440" bIns="45720" anchor="t" anchorCtr="0"/>
          <a:p>
            <a:pPr>
              <a:spcBef>
                <a:spcPct val="55000"/>
              </a:spcBef>
            </a:pPr>
            <a:r>
              <a:rPr lang="zh-CN" altLang="en-US" sz="3000" dirty="0">
                <a:latin typeface="黑体" panose="02010609060101010101" pitchFamily="49" charset="-122"/>
                <a:ea typeface="黑体" panose="02010609060101010101" pitchFamily="49" charset="-122"/>
              </a:rPr>
              <a:t>	结构比元素重要，视觉形象首先作为统一的整体被认知</a:t>
            </a:r>
            <a:endParaRPr lang="zh-CN" altLang="en-US" sz="3000" dirty="0">
              <a:latin typeface="黑体" panose="02010609060101010101" pitchFamily="49" charset="-122"/>
              <a:ea typeface="黑体" panose="02010609060101010101" pitchFamily="49" charset="-122"/>
            </a:endParaRPr>
          </a:p>
          <a:p>
            <a:pPr>
              <a:spcBef>
                <a:spcPct val="55000"/>
              </a:spcBef>
            </a:pPr>
            <a:r>
              <a:rPr lang="zh-CN" altLang="en-US" sz="3000" dirty="0">
                <a:latin typeface="黑体" panose="02010609060101010101" pitchFamily="49" charset="-122"/>
                <a:ea typeface="黑体" panose="02010609060101010101" pitchFamily="49" charset="-122"/>
              </a:rPr>
              <a:t>	原则（蕴涵律）</a:t>
            </a:r>
            <a:endParaRPr lang="zh-CN" altLang="en-US" sz="3000"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	</a:t>
            </a:r>
            <a:r>
              <a:rPr lang="zh-CN" altLang="en-US" sz="2600" dirty="0">
                <a:solidFill>
                  <a:srgbClr val="969696"/>
                </a:solidFill>
                <a:latin typeface="黑体" panose="02010609060101010101" pitchFamily="49" charset="-122"/>
                <a:ea typeface="黑体" panose="02010609060101010101" pitchFamily="49" charset="-122"/>
              </a:rPr>
              <a:t>接近性（proximity）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相似性（similarity）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连续性（continuity）</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闭合性（closure）</a:t>
            </a:r>
            <a:endParaRPr lang="zh-CN" altLang="en-US" sz="2600" dirty="0">
              <a:solidFill>
                <a:srgbClr val="969696"/>
              </a:solidFill>
              <a:latin typeface="黑体" panose="02010609060101010101" pitchFamily="49" charset="-122"/>
              <a:ea typeface="黑体" panose="02010609060101010101" pitchFamily="49" charset="-122"/>
            </a:endParaRPr>
          </a:p>
          <a:p>
            <a:pPr lvl="1"/>
            <a:r>
              <a:rPr lang="zh-CN" altLang="en-US" sz="2600" dirty="0">
                <a:solidFill>
                  <a:srgbClr val="969696"/>
                </a:solidFill>
                <a:latin typeface="黑体" panose="02010609060101010101" pitchFamily="49" charset="-122"/>
                <a:ea typeface="黑体" panose="02010609060101010101" pitchFamily="49" charset="-122"/>
              </a:rPr>
              <a:t>	</a:t>
            </a:r>
            <a:r>
              <a:rPr lang="zh-CN" altLang="en-US" sz="2600" dirty="0">
                <a:latin typeface="黑体" panose="02010609060101010101" pitchFamily="49" charset="-122"/>
                <a:ea typeface="黑体" panose="02010609060101010101" pitchFamily="49" charset="-122"/>
              </a:rPr>
              <a:t>简单性（simplicity）</a:t>
            </a:r>
            <a:endParaRPr lang="zh-CN" altLang="en-US" sz="2600" dirty="0">
              <a:latin typeface="黑体" panose="02010609060101010101" pitchFamily="49" charset="-122"/>
              <a:ea typeface="黑体" panose="02010609060101010101" pitchFamily="49" charset="-122"/>
            </a:endParaRPr>
          </a:p>
        </p:txBody>
      </p:sp>
      <p:sp>
        <p:nvSpPr>
          <p:cNvPr id="75779" name="标题 1"/>
          <p:cNvSpPr>
            <a:spLocks noGrp="1"/>
          </p:cNvSpPr>
          <p:nvPr/>
        </p:nvSpPr>
        <p:spPr>
          <a:xfrm>
            <a:off x="107950" y="-41275"/>
            <a:ext cx="7823200" cy="990600"/>
          </a:xfrm>
          <a:prstGeom prst="rect">
            <a:avLst/>
          </a:prstGeom>
          <a:noFill/>
          <a:ln w="9525">
            <a:noFill/>
          </a:ln>
        </p:spPr>
        <p:txBody>
          <a:bodyPr anchor="b" anchorCtr="0"/>
          <a:p>
            <a:pPr algn="ctr" defTabSz="0" eaLnBrk="1" hangingPunct="1">
              <a:buSzPct val="130000"/>
            </a:pP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格式塔（</a:t>
            </a:r>
            <a:r>
              <a:rPr lang="zh-CN" altLang="zh-CN" sz="4000" dirty="0">
                <a:solidFill>
                  <a:schemeClr val="tx2"/>
                </a:solidFill>
                <a:latin typeface="黑体" panose="02010609060101010101" pitchFamily="49" charset="-122"/>
                <a:ea typeface="黑体" panose="02010609060101010101" pitchFamily="49" charset="-122"/>
                <a:sym typeface="黑体" panose="02010609060101010101" pitchFamily="49" charset="-122"/>
              </a:rPr>
              <a:t>gestalt</a:t>
            </a: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）原则</a:t>
            </a:r>
            <a:endPar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endParaRPr>
          </a:p>
        </p:txBody>
      </p:sp>
      <p:pic>
        <p:nvPicPr>
          <p:cNvPr id="75780" name="Picture 2"/>
          <p:cNvPicPr>
            <a:picLocks noChangeAspect="1"/>
          </p:cNvPicPr>
          <p:nvPr/>
        </p:nvPicPr>
        <p:blipFill>
          <a:blip r:embed="rId1"/>
          <a:stretch>
            <a:fillRect/>
          </a:stretch>
        </p:blipFill>
        <p:spPr>
          <a:xfrm>
            <a:off x="4500563" y="2462213"/>
            <a:ext cx="3959225" cy="3482975"/>
          </a:xfrm>
          <a:prstGeom prst="rect">
            <a:avLst/>
          </a:prstGeom>
          <a:noFill/>
          <a:ln w="9525">
            <a:noFill/>
          </a:ln>
        </p:spPr>
      </p:pic>
      <p:sp>
        <p:nvSpPr>
          <p:cNvPr id="75781" name="TextBox 4"/>
          <p:cNvSpPr txBox="1"/>
          <p:nvPr/>
        </p:nvSpPr>
        <p:spPr>
          <a:xfrm>
            <a:off x="5076825" y="5949950"/>
            <a:ext cx="3743325" cy="368300"/>
          </a:xfrm>
          <a:prstGeom prst="rect">
            <a:avLst/>
          </a:prstGeom>
          <a:noFill/>
          <a:ln w="9525">
            <a:noFill/>
          </a:ln>
        </p:spPr>
        <p:txBody>
          <a:bodyPr>
            <a:spAutoFit/>
          </a:bodyPr>
          <a:p>
            <a:pPr eaLnBrk="1" hangingPunct="1"/>
            <a:r>
              <a:rPr lang="zh-CN" altLang="en-US" dirty="0">
                <a:latin typeface="Tahoma" panose="020B0604030504040204" pitchFamily="34" charset="0"/>
              </a:rPr>
              <a:t>人类倾向于感知简单的几何图形</a:t>
            </a:r>
            <a:endParaRPr lang="zh-CN" altLang="en-US" dirty="0">
              <a:latin typeface="Tahoma" panose="020B0604030504040204" pitchFamily="34" charset="0"/>
            </a:endParaRPr>
          </a:p>
        </p:txBody>
      </p:sp>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内容占位符 2"/>
          <p:cNvSpPr>
            <a:spLocks noGrp="1"/>
          </p:cNvSpPr>
          <p:nvPr>
            <p:ph idx="4294967295"/>
          </p:nvPr>
        </p:nvSpPr>
        <p:spPr>
          <a:xfrm>
            <a:off x="0" y="1196975"/>
            <a:ext cx="9036050" cy="4935538"/>
          </a:xfrm>
          <a:ln/>
        </p:spPr>
        <p:txBody>
          <a:bodyPr vert="horz" wrap="square" lIns="91440" tIns="45720" rIns="91440" bIns="45720" anchor="t" anchorCtr="0"/>
          <a:p>
            <a:pPr>
              <a:lnSpc>
                <a:spcPct val="120000"/>
              </a:lnSpc>
              <a:spcBef>
                <a:spcPct val="55000"/>
              </a:spcBef>
            </a:pPr>
            <a:r>
              <a:rPr lang="zh-CN" altLang="en-US" sz="3000" dirty="0">
                <a:latin typeface="黑体" panose="02010609060101010101" pitchFamily="49" charset="-122"/>
                <a:ea typeface="黑体" panose="02010609060101010101" pitchFamily="49" charset="-122"/>
              </a:rPr>
              <a:t>	结构比元素重要，视觉形象首先作为统一的整体被认知</a:t>
            </a:r>
            <a:endParaRPr lang="zh-CN" altLang="en-US" sz="3000" dirty="0">
              <a:latin typeface="黑体" panose="02010609060101010101" pitchFamily="49" charset="-122"/>
              <a:ea typeface="黑体" panose="02010609060101010101" pitchFamily="49" charset="-122"/>
            </a:endParaRPr>
          </a:p>
          <a:p>
            <a:pPr>
              <a:lnSpc>
                <a:spcPct val="120000"/>
              </a:lnSpc>
              <a:spcBef>
                <a:spcPct val="55000"/>
              </a:spcBef>
            </a:pPr>
            <a:r>
              <a:rPr lang="zh-CN" altLang="en-US" sz="3000" dirty="0">
                <a:latin typeface="黑体" panose="02010609060101010101" pitchFamily="49" charset="-122"/>
                <a:ea typeface="黑体" panose="02010609060101010101" pitchFamily="49" charset="-122"/>
              </a:rPr>
              <a:t>	原则（蕴涵律）</a:t>
            </a:r>
            <a:endParaRPr lang="zh-CN" altLang="en-US" sz="3000" dirty="0">
              <a:latin typeface="黑体" panose="02010609060101010101" pitchFamily="49" charset="-122"/>
              <a:ea typeface="黑体" panose="02010609060101010101" pitchFamily="49" charset="-122"/>
            </a:endParaRPr>
          </a:p>
          <a:p>
            <a:pPr lvl="1">
              <a:lnSpc>
                <a:spcPct val="120000"/>
              </a:lnSpc>
            </a:pPr>
            <a:r>
              <a:rPr lang="zh-CN" altLang="en-US" sz="3200" dirty="0">
                <a:latin typeface="黑体" panose="02010609060101010101" pitchFamily="49" charset="-122"/>
                <a:ea typeface="黑体" panose="02010609060101010101" pitchFamily="49" charset="-122"/>
              </a:rPr>
              <a:t>	</a:t>
            </a:r>
            <a:r>
              <a:rPr lang="zh-CN" altLang="en-US" sz="2600" dirty="0">
                <a:latin typeface="黑体" panose="02010609060101010101" pitchFamily="49" charset="-122"/>
                <a:ea typeface="黑体" panose="02010609060101010101" pitchFamily="49" charset="-122"/>
              </a:rPr>
              <a:t>共势原则（common fate）</a:t>
            </a:r>
            <a:endParaRPr lang="zh-CN" altLang="en-US" sz="2600" dirty="0">
              <a:latin typeface="黑体" panose="02010609060101010101" pitchFamily="49" charset="-122"/>
              <a:ea typeface="黑体" panose="02010609060101010101" pitchFamily="49" charset="-122"/>
            </a:endParaRPr>
          </a:p>
          <a:p>
            <a:pPr lvl="1">
              <a:lnSpc>
                <a:spcPct val="120000"/>
              </a:lnSpc>
            </a:pPr>
            <a:r>
              <a:rPr lang="zh-CN" altLang="en-US" sz="2600" dirty="0">
                <a:solidFill>
                  <a:srgbClr val="969696"/>
                </a:solidFill>
                <a:latin typeface="黑体" panose="02010609060101010101" pitchFamily="49" charset="-122"/>
                <a:ea typeface="黑体" panose="02010609060101010101" pitchFamily="49" charset="-122"/>
              </a:rPr>
              <a:t>	好图原则（similarity）</a:t>
            </a:r>
            <a:endParaRPr lang="zh-CN" altLang="en-US" sz="2600" dirty="0">
              <a:solidFill>
                <a:srgbClr val="969696"/>
              </a:solidFill>
              <a:latin typeface="黑体" panose="02010609060101010101" pitchFamily="49" charset="-122"/>
              <a:ea typeface="黑体" panose="02010609060101010101" pitchFamily="49" charset="-122"/>
            </a:endParaRPr>
          </a:p>
          <a:p>
            <a:pPr lvl="1">
              <a:lnSpc>
                <a:spcPct val="120000"/>
              </a:lnSpc>
            </a:pPr>
            <a:r>
              <a:rPr lang="zh-CN" altLang="en-US" sz="2600" dirty="0">
                <a:solidFill>
                  <a:srgbClr val="969696"/>
                </a:solidFill>
                <a:latin typeface="黑体" panose="02010609060101010101" pitchFamily="49" charset="-122"/>
                <a:ea typeface="黑体" panose="02010609060101010101" pitchFamily="49" charset="-122"/>
              </a:rPr>
              <a:t>	对称原则（symmetry）</a:t>
            </a:r>
            <a:endParaRPr lang="zh-CN" altLang="en-US" sz="2600" dirty="0">
              <a:solidFill>
                <a:srgbClr val="969696"/>
              </a:solidFill>
              <a:latin typeface="黑体" panose="02010609060101010101" pitchFamily="49" charset="-122"/>
              <a:ea typeface="黑体" panose="02010609060101010101" pitchFamily="49" charset="-122"/>
            </a:endParaRPr>
          </a:p>
          <a:p>
            <a:pPr lvl="1">
              <a:lnSpc>
                <a:spcPct val="120000"/>
              </a:lnSpc>
            </a:pPr>
            <a:r>
              <a:rPr lang="zh-CN" altLang="en-US" sz="2600" dirty="0">
                <a:solidFill>
                  <a:srgbClr val="969696"/>
                </a:solidFill>
                <a:latin typeface="黑体" panose="02010609060101010101" pitchFamily="49" charset="-122"/>
                <a:ea typeface="黑体" panose="02010609060101010101" pitchFamily="49" charset="-122"/>
              </a:rPr>
              <a:t>	经验原则（past experience）</a:t>
            </a:r>
            <a:endParaRPr lang="zh-CN" altLang="en-US" sz="2600" dirty="0">
              <a:solidFill>
                <a:srgbClr val="969696"/>
              </a:solidFill>
              <a:latin typeface="黑体" panose="02010609060101010101" pitchFamily="49" charset="-122"/>
              <a:ea typeface="黑体" panose="02010609060101010101" pitchFamily="49" charset="-122"/>
            </a:endParaRPr>
          </a:p>
        </p:txBody>
      </p:sp>
      <p:sp>
        <p:nvSpPr>
          <p:cNvPr id="77827" name="标题 1"/>
          <p:cNvSpPr>
            <a:spLocks noGrp="1"/>
          </p:cNvSpPr>
          <p:nvPr/>
        </p:nvSpPr>
        <p:spPr>
          <a:xfrm>
            <a:off x="26988" y="-41275"/>
            <a:ext cx="7823200" cy="990600"/>
          </a:xfrm>
          <a:prstGeom prst="rect">
            <a:avLst/>
          </a:prstGeom>
          <a:noFill/>
          <a:ln w="9525">
            <a:noFill/>
          </a:ln>
        </p:spPr>
        <p:txBody>
          <a:bodyPr anchor="b" anchorCtr="0"/>
          <a:p>
            <a:pPr algn="ctr" defTabSz="0" eaLnBrk="1" hangingPunct="1">
              <a:buSzPct val="130000"/>
            </a:pP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格式塔（</a:t>
            </a:r>
            <a:r>
              <a:rPr lang="zh-CN" altLang="zh-CN" sz="4000" dirty="0">
                <a:solidFill>
                  <a:schemeClr val="tx2"/>
                </a:solidFill>
                <a:latin typeface="黑体" panose="02010609060101010101" pitchFamily="49" charset="-122"/>
                <a:ea typeface="黑体" panose="02010609060101010101" pitchFamily="49" charset="-122"/>
                <a:sym typeface="黑体" panose="02010609060101010101" pitchFamily="49" charset="-122"/>
              </a:rPr>
              <a:t>gestalt</a:t>
            </a: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）原则</a:t>
            </a:r>
            <a:endPar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endParaRPr>
          </a:p>
        </p:txBody>
      </p:sp>
      <p:pic>
        <p:nvPicPr>
          <p:cNvPr id="77828" name="图片 6"/>
          <p:cNvPicPr/>
          <p:nvPr/>
        </p:nvPicPr>
        <p:blipFill>
          <a:blip r:embed="rId1"/>
          <a:stretch>
            <a:fillRect/>
          </a:stretch>
        </p:blipFill>
        <p:spPr>
          <a:xfrm>
            <a:off x="5410200" y="3684588"/>
            <a:ext cx="3384550" cy="1454150"/>
          </a:xfrm>
          <a:prstGeom prst="rect">
            <a:avLst/>
          </a:prstGeom>
          <a:noFill/>
          <a:ln w="9525">
            <a:noFill/>
          </a:ln>
        </p:spPr>
      </p:pic>
      <p:pic>
        <p:nvPicPr>
          <p:cNvPr id="77829" name="Picture 2" descr="I:\学校\上课\上课（信息可视化）\数据可视化之ppt\数据可视化的基本原理与方法_第二章_彩图\2\2.6b.jpg"/>
          <p:cNvPicPr>
            <a:picLocks noChangeAspect="1"/>
          </p:cNvPicPr>
          <p:nvPr/>
        </p:nvPicPr>
        <p:blipFill>
          <a:blip r:embed="rId2"/>
          <a:stretch>
            <a:fillRect/>
          </a:stretch>
        </p:blipFill>
        <p:spPr>
          <a:xfrm>
            <a:off x="5292725" y="5138738"/>
            <a:ext cx="3260725" cy="1646237"/>
          </a:xfrm>
          <a:prstGeom prst="rect">
            <a:avLst/>
          </a:prstGeom>
          <a:noFill/>
          <a:ln w="9525">
            <a:noFill/>
          </a:ln>
        </p:spPr>
      </p:pic>
      <p:sp>
        <p:nvSpPr>
          <p:cNvPr id="77830" name="TextBox 5"/>
          <p:cNvSpPr txBox="1"/>
          <p:nvPr/>
        </p:nvSpPr>
        <p:spPr>
          <a:xfrm>
            <a:off x="5159375" y="1714500"/>
            <a:ext cx="3527425" cy="922338"/>
          </a:xfrm>
          <a:prstGeom prst="rect">
            <a:avLst/>
          </a:prstGeom>
          <a:noFill/>
          <a:ln w="9525">
            <a:noFill/>
          </a:ln>
        </p:spPr>
        <p:txBody>
          <a:bodyPr>
            <a:spAutoFit/>
          </a:bodyPr>
          <a:p>
            <a:pPr algn="ctr" eaLnBrk="1" hangingPunct="1"/>
            <a:r>
              <a:rPr lang="zh-CN" altLang="en-US" dirty="0">
                <a:latin typeface="Tahoma" panose="020B0604030504040204" pitchFamily="34" charset="0"/>
              </a:rPr>
              <a:t>一组物体具有沿着相似的光滑路径运动趋势或者具有相似的排列模式时，将被识别为同一类物体</a:t>
            </a:r>
            <a:endParaRPr lang="zh-CN" altLang="en-US" dirty="0">
              <a:latin typeface="Tahoma" panose="020B0604030504040204" pitchFamily="34" charset="0"/>
            </a:endParaRPr>
          </a:p>
        </p:txBody>
      </p: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内容占位符 2"/>
          <p:cNvSpPr>
            <a:spLocks noGrp="1"/>
          </p:cNvSpPr>
          <p:nvPr>
            <p:ph idx="4294967295"/>
          </p:nvPr>
        </p:nvSpPr>
        <p:spPr>
          <a:xfrm>
            <a:off x="107950" y="1196975"/>
            <a:ext cx="8928100" cy="4935538"/>
          </a:xfrm>
          <a:ln/>
        </p:spPr>
        <p:txBody>
          <a:bodyPr vert="horz" wrap="square" lIns="91440" tIns="45720" rIns="91440" bIns="45720" anchor="t" anchorCtr="0"/>
          <a:p>
            <a:pPr>
              <a:lnSpc>
                <a:spcPct val="120000"/>
              </a:lnSpc>
              <a:spcBef>
                <a:spcPct val="55000"/>
              </a:spcBef>
            </a:pPr>
            <a:r>
              <a:rPr lang="zh-CN" altLang="en-US" sz="3000" dirty="0">
                <a:latin typeface="黑体" panose="02010609060101010101" pitchFamily="49" charset="-122"/>
                <a:ea typeface="黑体" panose="02010609060101010101" pitchFamily="49" charset="-122"/>
              </a:rPr>
              <a:t>	结构比元素重要，视觉形象首先作为统一的整体被认知</a:t>
            </a:r>
            <a:endParaRPr lang="zh-CN" altLang="en-US" sz="3000" dirty="0">
              <a:latin typeface="黑体" panose="02010609060101010101" pitchFamily="49" charset="-122"/>
              <a:ea typeface="黑体" panose="02010609060101010101" pitchFamily="49" charset="-122"/>
            </a:endParaRPr>
          </a:p>
          <a:p>
            <a:pPr>
              <a:lnSpc>
                <a:spcPct val="120000"/>
              </a:lnSpc>
              <a:spcBef>
                <a:spcPct val="55000"/>
              </a:spcBef>
            </a:pPr>
            <a:r>
              <a:rPr lang="zh-CN" altLang="en-US" sz="3000" dirty="0">
                <a:latin typeface="黑体" panose="02010609060101010101" pitchFamily="49" charset="-122"/>
                <a:ea typeface="黑体" panose="02010609060101010101" pitchFamily="49" charset="-122"/>
              </a:rPr>
              <a:t>	原则（蕴涵律）</a:t>
            </a:r>
            <a:endParaRPr lang="zh-CN" altLang="en-US" sz="3000" dirty="0">
              <a:latin typeface="黑体" panose="02010609060101010101" pitchFamily="49" charset="-122"/>
              <a:ea typeface="黑体" panose="02010609060101010101" pitchFamily="49" charset="-122"/>
            </a:endParaRPr>
          </a:p>
          <a:p>
            <a:pPr lvl="1">
              <a:lnSpc>
                <a:spcPct val="120000"/>
              </a:lnSpc>
            </a:pPr>
            <a:r>
              <a:rPr lang="zh-CN" altLang="en-US" sz="3200" dirty="0">
                <a:latin typeface="黑体" panose="02010609060101010101" pitchFamily="49" charset="-122"/>
                <a:ea typeface="黑体" panose="02010609060101010101" pitchFamily="49" charset="-122"/>
              </a:rPr>
              <a:t>	</a:t>
            </a:r>
            <a:r>
              <a:rPr lang="zh-CN" altLang="en-US" sz="2600" dirty="0">
                <a:solidFill>
                  <a:srgbClr val="969696"/>
                </a:solidFill>
                <a:latin typeface="黑体" panose="02010609060101010101" pitchFamily="49" charset="-122"/>
                <a:ea typeface="黑体" panose="02010609060101010101" pitchFamily="49" charset="-122"/>
              </a:rPr>
              <a:t>接共势原则（common fate）</a:t>
            </a:r>
            <a:endParaRPr lang="zh-CN" altLang="en-US" sz="2600" dirty="0">
              <a:solidFill>
                <a:srgbClr val="969696"/>
              </a:solidFill>
              <a:latin typeface="黑体" panose="02010609060101010101" pitchFamily="49" charset="-122"/>
              <a:ea typeface="黑体" panose="02010609060101010101" pitchFamily="49" charset="-122"/>
            </a:endParaRPr>
          </a:p>
          <a:p>
            <a:pPr lvl="1">
              <a:lnSpc>
                <a:spcPct val="120000"/>
              </a:lnSpc>
            </a:pPr>
            <a:r>
              <a:rPr lang="zh-CN" altLang="en-US" sz="2600" dirty="0">
                <a:solidFill>
                  <a:srgbClr val="969696"/>
                </a:solidFill>
                <a:latin typeface="黑体" panose="02010609060101010101" pitchFamily="49" charset="-122"/>
                <a:ea typeface="黑体" panose="02010609060101010101" pitchFamily="49" charset="-122"/>
              </a:rPr>
              <a:t>	</a:t>
            </a:r>
            <a:r>
              <a:rPr lang="zh-CN" altLang="en-US" sz="2600" dirty="0">
                <a:latin typeface="黑体" panose="02010609060101010101" pitchFamily="49" charset="-122"/>
                <a:ea typeface="黑体" panose="02010609060101010101" pitchFamily="49" charset="-122"/>
              </a:rPr>
              <a:t>好图原则（similarity）</a:t>
            </a:r>
            <a:endParaRPr lang="zh-CN" altLang="en-US" sz="2600" dirty="0">
              <a:latin typeface="黑体" panose="02010609060101010101" pitchFamily="49" charset="-122"/>
              <a:ea typeface="黑体" panose="02010609060101010101" pitchFamily="49" charset="-122"/>
            </a:endParaRPr>
          </a:p>
          <a:p>
            <a:pPr lvl="1">
              <a:lnSpc>
                <a:spcPct val="120000"/>
              </a:lnSpc>
            </a:pPr>
            <a:r>
              <a:rPr lang="zh-CN" altLang="en-US" sz="2600" dirty="0">
                <a:solidFill>
                  <a:srgbClr val="969696"/>
                </a:solidFill>
                <a:latin typeface="黑体" panose="02010609060101010101" pitchFamily="49" charset="-122"/>
                <a:ea typeface="黑体" panose="02010609060101010101" pitchFamily="49" charset="-122"/>
              </a:rPr>
              <a:t>	对称原则（symmetry）</a:t>
            </a:r>
            <a:endParaRPr lang="zh-CN" altLang="en-US" sz="2600" dirty="0">
              <a:solidFill>
                <a:srgbClr val="969696"/>
              </a:solidFill>
              <a:latin typeface="黑体" panose="02010609060101010101" pitchFamily="49" charset="-122"/>
              <a:ea typeface="黑体" panose="02010609060101010101" pitchFamily="49" charset="-122"/>
            </a:endParaRPr>
          </a:p>
          <a:p>
            <a:pPr lvl="1">
              <a:lnSpc>
                <a:spcPct val="120000"/>
              </a:lnSpc>
            </a:pPr>
            <a:r>
              <a:rPr lang="zh-CN" altLang="en-US" sz="2600" dirty="0">
                <a:solidFill>
                  <a:srgbClr val="969696"/>
                </a:solidFill>
                <a:latin typeface="黑体" panose="02010609060101010101" pitchFamily="49" charset="-122"/>
                <a:ea typeface="黑体" panose="02010609060101010101" pitchFamily="49" charset="-122"/>
              </a:rPr>
              <a:t>	经验原则（past experience）</a:t>
            </a:r>
            <a:endParaRPr lang="zh-CN" altLang="en-US" sz="2600" dirty="0">
              <a:solidFill>
                <a:srgbClr val="969696"/>
              </a:solidFill>
              <a:latin typeface="黑体" panose="02010609060101010101" pitchFamily="49" charset="-122"/>
              <a:ea typeface="黑体" panose="02010609060101010101" pitchFamily="49" charset="-122"/>
            </a:endParaRPr>
          </a:p>
        </p:txBody>
      </p:sp>
      <p:sp>
        <p:nvSpPr>
          <p:cNvPr id="79875" name="标题 1"/>
          <p:cNvSpPr>
            <a:spLocks noGrp="1"/>
          </p:cNvSpPr>
          <p:nvPr/>
        </p:nvSpPr>
        <p:spPr>
          <a:xfrm>
            <a:off x="338138" y="0"/>
            <a:ext cx="7823200" cy="990600"/>
          </a:xfrm>
          <a:prstGeom prst="rect">
            <a:avLst/>
          </a:prstGeom>
          <a:noFill/>
          <a:ln w="9525">
            <a:noFill/>
          </a:ln>
        </p:spPr>
        <p:txBody>
          <a:bodyPr anchor="b" anchorCtr="0"/>
          <a:p>
            <a:pPr algn="ctr" defTabSz="0" eaLnBrk="1" hangingPunct="1">
              <a:buSzPct val="130000"/>
            </a:pP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格式塔（</a:t>
            </a:r>
            <a:r>
              <a:rPr lang="zh-CN" altLang="zh-CN" sz="4000" dirty="0">
                <a:solidFill>
                  <a:schemeClr val="tx2"/>
                </a:solidFill>
                <a:latin typeface="黑体" panose="02010609060101010101" pitchFamily="49" charset="-122"/>
                <a:ea typeface="黑体" panose="02010609060101010101" pitchFamily="49" charset="-122"/>
                <a:sym typeface="黑体" panose="02010609060101010101" pitchFamily="49" charset="-122"/>
              </a:rPr>
              <a:t>gestalt</a:t>
            </a: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）原则</a:t>
            </a:r>
            <a:endPar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endParaRPr>
          </a:p>
        </p:txBody>
      </p:sp>
      <p:pic>
        <p:nvPicPr>
          <p:cNvPr id="79876" name="图片 356"/>
          <p:cNvPicPr>
            <a:picLocks noChangeAspect="1"/>
          </p:cNvPicPr>
          <p:nvPr/>
        </p:nvPicPr>
        <p:blipFill>
          <a:blip r:embed="rId1"/>
          <a:stretch>
            <a:fillRect/>
          </a:stretch>
        </p:blipFill>
        <p:spPr>
          <a:xfrm>
            <a:off x="6026150" y="2708275"/>
            <a:ext cx="2200275" cy="1066800"/>
          </a:xfrm>
          <a:prstGeom prst="rect">
            <a:avLst/>
          </a:prstGeom>
          <a:noFill/>
          <a:ln w="9525">
            <a:noFill/>
          </a:ln>
        </p:spPr>
      </p:pic>
      <p:pic>
        <p:nvPicPr>
          <p:cNvPr id="79877" name="图片 461"/>
          <p:cNvPicPr>
            <a:picLocks noChangeAspect="1"/>
          </p:cNvPicPr>
          <p:nvPr/>
        </p:nvPicPr>
        <p:blipFill>
          <a:blip r:embed="rId2"/>
          <a:stretch>
            <a:fillRect/>
          </a:stretch>
        </p:blipFill>
        <p:spPr>
          <a:xfrm>
            <a:off x="6092825" y="4292600"/>
            <a:ext cx="2066925" cy="1066800"/>
          </a:xfrm>
          <a:prstGeom prst="rect">
            <a:avLst/>
          </a:prstGeom>
          <a:noFill/>
          <a:ln w="9525">
            <a:noFill/>
          </a:ln>
        </p:spPr>
      </p:pic>
      <p:sp>
        <p:nvSpPr>
          <p:cNvPr id="79878" name="Rectangle 5"/>
          <p:cNvSpPr/>
          <p:nvPr/>
        </p:nvSpPr>
        <p:spPr>
          <a:xfrm>
            <a:off x="5756275" y="5551488"/>
            <a:ext cx="2740025" cy="579437"/>
          </a:xfrm>
          <a:prstGeom prst="rect">
            <a:avLst/>
          </a:prstGeom>
          <a:noFill/>
          <a:ln w="9525">
            <a:noFill/>
          </a:ln>
        </p:spPr>
        <p:txBody>
          <a:bodyPr anchor="ctr" anchorCtr="0">
            <a:spAutoFit/>
          </a:bodyPr>
          <a:p>
            <a:pPr algn="ctr" eaLnBrk="1" hangingPunct="1"/>
            <a:r>
              <a:rPr lang="zh-CN" altLang="en-US" sz="1600" dirty="0">
                <a:solidFill>
                  <a:srgbClr val="000000"/>
                </a:solidFill>
                <a:latin typeface="黑体" panose="02010609060101010101" pitchFamily="49" charset="-122"/>
                <a:ea typeface="黑体" panose="02010609060101010101" pitchFamily="49" charset="-122"/>
                <a:sym typeface="Times New Roman" panose="02020603050405020304" pitchFamily="18" charset="0"/>
              </a:rPr>
              <a:t>对五环形状的两种识别。上</a:t>
            </a:r>
            <a:r>
              <a:rPr lang="zh-CN" altLang="en-US" sz="1600" b="1" i="1" dirty="0">
                <a:latin typeface="黑体" panose="02010609060101010101" pitchFamily="49" charset="-122"/>
                <a:ea typeface="黑体" panose="02010609060101010101" pitchFamily="49" charset="-122"/>
                <a:sym typeface="Times New Roman" panose="02020603050405020304" pitchFamily="18" charset="0"/>
              </a:rPr>
              <a:t>：奥运环；下</a:t>
            </a:r>
            <a:r>
              <a:rPr lang="en-US" altLang="zh-CN" sz="1600" b="1" i="1" dirty="0">
                <a:latin typeface="黑体" panose="02010609060101010101" pitchFamily="49" charset="-122"/>
                <a:ea typeface="黑体" panose="02010609060101010101" pitchFamily="49" charset="-122"/>
                <a:sym typeface="Times New Roman" panose="02020603050405020304" pitchFamily="18" charset="0"/>
              </a:rPr>
              <a:t>:</a:t>
            </a:r>
            <a:r>
              <a:rPr lang="zh-CN" altLang="en-US" sz="1600" b="1" i="1" dirty="0">
                <a:latin typeface="黑体" panose="02010609060101010101" pitchFamily="49" charset="-122"/>
                <a:ea typeface="黑体" panose="02010609060101010101" pitchFamily="49" charset="-122"/>
                <a:sym typeface="Times New Roman" panose="02020603050405020304" pitchFamily="18" charset="0"/>
              </a:rPr>
              <a:t>割裂的圆环。</a:t>
            </a:r>
            <a:endParaRPr lang="zh-CN" altLang="en-US" sz="1600" b="1" i="1" dirty="0">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内容占位符 2"/>
          <p:cNvSpPr>
            <a:spLocks noGrp="1"/>
          </p:cNvSpPr>
          <p:nvPr>
            <p:ph idx="4294967295"/>
          </p:nvPr>
        </p:nvSpPr>
        <p:spPr>
          <a:xfrm>
            <a:off x="0" y="1196975"/>
            <a:ext cx="9036050" cy="4935538"/>
          </a:xfrm>
          <a:ln/>
        </p:spPr>
        <p:txBody>
          <a:bodyPr vert="horz" wrap="square" lIns="91440" tIns="45720" rIns="91440" bIns="45720" anchor="t" anchorCtr="0"/>
          <a:p>
            <a:pPr>
              <a:lnSpc>
                <a:spcPct val="120000"/>
              </a:lnSpc>
              <a:spcBef>
                <a:spcPct val="55000"/>
              </a:spcBef>
            </a:pPr>
            <a:r>
              <a:rPr lang="zh-CN" altLang="en-US" sz="3000" dirty="0">
                <a:latin typeface="黑体" panose="02010609060101010101" pitchFamily="49" charset="-122"/>
                <a:ea typeface="黑体" panose="02010609060101010101" pitchFamily="49" charset="-122"/>
              </a:rPr>
              <a:t>	结构比元素重要，视觉形象首先作为统一的整体被认知</a:t>
            </a:r>
            <a:endParaRPr lang="zh-CN" altLang="en-US" sz="3000" dirty="0">
              <a:latin typeface="黑体" panose="02010609060101010101" pitchFamily="49" charset="-122"/>
              <a:ea typeface="黑体" panose="02010609060101010101" pitchFamily="49" charset="-122"/>
            </a:endParaRPr>
          </a:p>
          <a:p>
            <a:pPr>
              <a:lnSpc>
                <a:spcPct val="120000"/>
              </a:lnSpc>
              <a:spcBef>
                <a:spcPct val="55000"/>
              </a:spcBef>
            </a:pPr>
            <a:r>
              <a:rPr lang="zh-CN" altLang="en-US" sz="3000" dirty="0">
                <a:latin typeface="黑体" panose="02010609060101010101" pitchFamily="49" charset="-122"/>
                <a:ea typeface="黑体" panose="02010609060101010101" pitchFamily="49" charset="-122"/>
              </a:rPr>
              <a:t>	原则（蕴涵律）</a:t>
            </a:r>
            <a:endParaRPr lang="zh-CN" altLang="en-US" sz="3000" dirty="0">
              <a:latin typeface="黑体" panose="02010609060101010101" pitchFamily="49" charset="-122"/>
              <a:ea typeface="黑体" panose="02010609060101010101" pitchFamily="49" charset="-122"/>
            </a:endParaRPr>
          </a:p>
          <a:p>
            <a:pPr lvl="1">
              <a:lnSpc>
                <a:spcPct val="120000"/>
              </a:lnSpc>
            </a:pPr>
            <a:r>
              <a:rPr lang="zh-CN" altLang="en-US" sz="3200" dirty="0">
                <a:latin typeface="黑体" panose="02010609060101010101" pitchFamily="49" charset="-122"/>
                <a:ea typeface="黑体" panose="02010609060101010101" pitchFamily="49" charset="-122"/>
              </a:rPr>
              <a:t>	</a:t>
            </a:r>
            <a:r>
              <a:rPr lang="zh-CN" altLang="en-US" sz="2600" dirty="0">
                <a:solidFill>
                  <a:srgbClr val="969696"/>
                </a:solidFill>
                <a:latin typeface="黑体" panose="02010609060101010101" pitchFamily="49" charset="-122"/>
                <a:ea typeface="黑体" panose="02010609060101010101" pitchFamily="49" charset="-122"/>
              </a:rPr>
              <a:t>接共势原则（common fate）</a:t>
            </a:r>
            <a:endParaRPr lang="zh-CN" altLang="en-US" sz="2600" dirty="0">
              <a:solidFill>
                <a:srgbClr val="969696"/>
              </a:solidFill>
              <a:latin typeface="黑体" panose="02010609060101010101" pitchFamily="49" charset="-122"/>
              <a:ea typeface="黑体" panose="02010609060101010101" pitchFamily="49" charset="-122"/>
            </a:endParaRPr>
          </a:p>
          <a:p>
            <a:pPr lvl="1">
              <a:lnSpc>
                <a:spcPct val="120000"/>
              </a:lnSpc>
            </a:pPr>
            <a:r>
              <a:rPr lang="zh-CN" altLang="en-US" sz="2600" dirty="0">
                <a:solidFill>
                  <a:srgbClr val="969696"/>
                </a:solidFill>
                <a:latin typeface="黑体" panose="02010609060101010101" pitchFamily="49" charset="-122"/>
                <a:ea typeface="黑体" panose="02010609060101010101" pitchFamily="49" charset="-122"/>
              </a:rPr>
              <a:t>	好图原则（similarity）</a:t>
            </a:r>
            <a:endParaRPr lang="zh-CN" altLang="en-US" sz="2600" dirty="0">
              <a:solidFill>
                <a:srgbClr val="969696"/>
              </a:solidFill>
              <a:latin typeface="黑体" panose="02010609060101010101" pitchFamily="49" charset="-122"/>
              <a:ea typeface="黑体" panose="02010609060101010101" pitchFamily="49" charset="-122"/>
            </a:endParaRPr>
          </a:p>
          <a:p>
            <a:pPr lvl="1">
              <a:lnSpc>
                <a:spcPct val="120000"/>
              </a:lnSpc>
            </a:pPr>
            <a:r>
              <a:rPr lang="zh-CN" altLang="en-US" sz="2600" dirty="0">
                <a:solidFill>
                  <a:srgbClr val="969696"/>
                </a:solidFill>
                <a:latin typeface="黑体" panose="02010609060101010101" pitchFamily="49" charset="-122"/>
                <a:ea typeface="黑体" panose="02010609060101010101" pitchFamily="49" charset="-122"/>
              </a:rPr>
              <a:t>	</a:t>
            </a:r>
            <a:r>
              <a:rPr lang="zh-CN" altLang="en-US" sz="2600" dirty="0">
                <a:latin typeface="黑体" panose="02010609060101010101" pitchFamily="49" charset="-122"/>
                <a:ea typeface="黑体" panose="02010609060101010101" pitchFamily="49" charset="-122"/>
              </a:rPr>
              <a:t>对称原则（symmetry）</a:t>
            </a:r>
            <a:endParaRPr lang="zh-CN" altLang="en-US" sz="2600" dirty="0">
              <a:latin typeface="黑体" panose="02010609060101010101" pitchFamily="49" charset="-122"/>
              <a:ea typeface="黑体" panose="02010609060101010101" pitchFamily="49" charset="-122"/>
            </a:endParaRPr>
          </a:p>
          <a:p>
            <a:pPr lvl="1">
              <a:lnSpc>
                <a:spcPct val="120000"/>
              </a:lnSpc>
            </a:pPr>
            <a:r>
              <a:rPr lang="zh-CN" altLang="en-US" sz="2600" dirty="0">
                <a:solidFill>
                  <a:srgbClr val="969696"/>
                </a:solidFill>
                <a:latin typeface="黑体" panose="02010609060101010101" pitchFamily="49" charset="-122"/>
                <a:ea typeface="黑体" panose="02010609060101010101" pitchFamily="49" charset="-122"/>
              </a:rPr>
              <a:t>	经验原则（past experience）</a:t>
            </a:r>
            <a:endParaRPr lang="zh-CN" altLang="en-US" sz="2600" dirty="0">
              <a:solidFill>
                <a:srgbClr val="969696"/>
              </a:solidFill>
              <a:latin typeface="黑体" panose="02010609060101010101" pitchFamily="49" charset="-122"/>
              <a:ea typeface="黑体" panose="02010609060101010101" pitchFamily="49" charset="-122"/>
            </a:endParaRPr>
          </a:p>
        </p:txBody>
      </p:sp>
      <p:sp>
        <p:nvSpPr>
          <p:cNvPr id="81923" name="标题 1"/>
          <p:cNvSpPr>
            <a:spLocks noGrp="1"/>
          </p:cNvSpPr>
          <p:nvPr/>
        </p:nvSpPr>
        <p:spPr>
          <a:xfrm>
            <a:off x="0" y="14288"/>
            <a:ext cx="7823200" cy="874712"/>
          </a:xfrm>
          <a:prstGeom prst="rect">
            <a:avLst/>
          </a:prstGeom>
          <a:noFill/>
          <a:ln w="9525">
            <a:noFill/>
          </a:ln>
        </p:spPr>
        <p:txBody>
          <a:bodyPr anchor="b" anchorCtr="0"/>
          <a:p>
            <a:pPr algn="ctr" defTabSz="0" eaLnBrk="1" hangingPunct="1">
              <a:buSzPct val="130000"/>
            </a:pP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格式塔（</a:t>
            </a:r>
            <a:r>
              <a:rPr lang="zh-CN" altLang="zh-CN" sz="4000" dirty="0">
                <a:solidFill>
                  <a:schemeClr val="tx2"/>
                </a:solidFill>
                <a:latin typeface="黑体" panose="02010609060101010101" pitchFamily="49" charset="-122"/>
                <a:ea typeface="黑体" panose="02010609060101010101" pitchFamily="49" charset="-122"/>
                <a:sym typeface="黑体" panose="02010609060101010101" pitchFamily="49" charset="-122"/>
              </a:rPr>
              <a:t>gestalt</a:t>
            </a: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）原则</a:t>
            </a:r>
            <a:endPar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endParaRPr>
          </a:p>
        </p:txBody>
      </p:sp>
      <p:pic>
        <p:nvPicPr>
          <p:cNvPr id="69639" name="图片 4"/>
          <p:cNvPicPr/>
          <p:nvPr/>
        </p:nvPicPr>
        <p:blipFill>
          <a:blip r:embed="rId1"/>
          <a:stretch>
            <a:fillRect/>
          </a:stretch>
        </p:blipFill>
        <p:spPr>
          <a:xfrm>
            <a:off x="3384550" y="2941638"/>
            <a:ext cx="5637213" cy="3213100"/>
          </a:xfrm>
          <a:prstGeom prst="rect">
            <a:avLst/>
          </a:prstGeom>
          <a:noFill/>
          <a:ln w="9525">
            <a:noFill/>
          </a:ln>
        </p:spPr>
      </p:pic>
      <p:sp>
        <p:nvSpPr>
          <p:cNvPr id="81925" name="TextBox 4"/>
          <p:cNvSpPr txBox="1"/>
          <p:nvPr/>
        </p:nvSpPr>
        <p:spPr>
          <a:xfrm>
            <a:off x="4284663" y="2276475"/>
            <a:ext cx="4103687" cy="646113"/>
          </a:xfrm>
          <a:prstGeom prst="rect">
            <a:avLst/>
          </a:prstGeom>
          <a:noFill/>
          <a:ln w="9525">
            <a:noFill/>
          </a:ln>
        </p:spPr>
        <p:txBody>
          <a:bodyPr>
            <a:spAutoFit/>
          </a:bodyPr>
          <a:p>
            <a:pPr eaLnBrk="1" hangingPunct="1"/>
            <a:r>
              <a:rPr lang="zh-CN" altLang="en-US" dirty="0">
                <a:latin typeface="Tahoma" panose="020B0604030504040204" pitchFamily="34" charset="0"/>
              </a:rPr>
              <a:t>按男女年龄分布数据对称排列，增加数据的可读性</a:t>
            </a:r>
            <a:endParaRPr lang="zh-CN" altLang="en-US" dirty="0">
              <a:latin typeface="Tahoma" panose="020B0604030504040204" pitchFamily="34"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4339" name="Rectangle 2"/>
          <p:cNvSpPr>
            <a:spLocks noGrp="1"/>
          </p:cNvSpPr>
          <p:nvPr>
            <p:ph type="title"/>
          </p:nvPr>
        </p:nvSpPr>
        <p:spPr>
          <a:xfrm>
            <a:off x="381000" y="-76200"/>
            <a:ext cx="8585200" cy="762000"/>
          </a:xfrm>
          <a:ln/>
        </p:spPr>
        <p:txBody>
          <a:bodyPr vert="horz" wrap="square" lIns="91440" tIns="45720" rIns="91440" bIns="45720" anchor="b" anchorCtr="0"/>
          <a:p>
            <a:pPr eaLnBrk="1" hangingPunct="1"/>
            <a:r>
              <a:rPr lang="zh-CN" altLang="en-US" dirty="0">
                <a:ea typeface="宋体" panose="02010600030101010101" pitchFamily="2" charset="-122"/>
              </a:rPr>
              <a:t>结构数据的重要特征</a:t>
            </a:r>
            <a:endParaRPr lang="zh-CN" altLang="en-US" dirty="0">
              <a:ea typeface="宋体" panose="02010600030101010101" pitchFamily="2" charset="-122"/>
            </a:endParaRPr>
          </a:p>
        </p:txBody>
      </p:sp>
      <p:sp>
        <p:nvSpPr>
          <p:cNvPr id="14340" name="Rectangle 3"/>
          <p:cNvSpPr>
            <a:spLocks noGrp="1"/>
          </p:cNvSpPr>
          <p:nvPr>
            <p:ph idx="1"/>
          </p:nvPr>
        </p:nvSpPr>
        <p:spPr>
          <a:xfrm>
            <a:off x="457200" y="914400"/>
            <a:ext cx="8509000" cy="5334000"/>
          </a:xfrm>
          <a:ln/>
        </p:spPr>
        <p:txBody>
          <a:bodyPr vert="horz" wrap="square" lIns="90488" tIns="44450" rIns="90488" bIns="44450" anchor="t" anchorCtr="0"/>
          <a:p>
            <a:pPr marL="285750" indent="-285750" eaLnBrk="1" hangingPunct="1">
              <a:lnSpc>
                <a:spcPct val="115000"/>
              </a:lnSpc>
            </a:pPr>
            <a:r>
              <a:rPr lang="zh-CN" altLang="en-US" b="1" dirty="0">
                <a:latin typeface="Times New Roman" panose="02020603050405020304" pitchFamily="18" charset="0"/>
                <a:ea typeface="宋体" panose="02010600030101010101" pitchFamily="2" charset="-122"/>
              </a:rPr>
              <a:t>维度</a:t>
            </a:r>
            <a:endParaRPr lang="en-US" altLang="zh-CN" b="1" dirty="0">
              <a:latin typeface="Times New Roman" panose="02020603050405020304" pitchFamily="18" charset="0"/>
              <a:ea typeface="宋体" panose="02010600030101010101" pitchFamily="2" charset="-122"/>
            </a:endParaRPr>
          </a:p>
          <a:p>
            <a:pPr marL="800100" lvl="1" indent="-342900" eaLnBrk="1" hangingPunct="1">
              <a:lnSpc>
                <a:spcPct val="115000"/>
              </a:lnSpc>
            </a:pPr>
            <a:r>
              <a:rPr lang="zh-CN" altLang="en-US" b="1" dirty="0">
                <a:latin typeface="Times New Roman" panose="02020603050405020304" pitchFamily="18" charset="0"/>
                <a:ea typeface="宋体" panose="02010600030101010101" pitchFamily="2" charset="-122"/>
              </a:rPr>
              <a:t>维数灾难</a:t>
            </a:r>
            <a:endParaRPr lang="en-US" altLang="zh-CN" b="1" dirty="0">
              <a:latin typeface="Times New Roman" panose="02020603050405020304" pitchFamily="18" charset="0"/>
              <a:ea typeface="宋体" panose="02010600030101010101" pitchFamily="2" charset="-122"/>
            </a:endParaRPr>
          </a:p>
          <a:p>
            <a:pPr marL="285750" indent="-285750" eaLnBrk="1" hangingPunct="1">
              <a:lnSpc>
                <a:spcPct val="115000"/>
              </a:lnSpc>
            </a:pPr>
            <a:r>
              <a:rPr lang="zh-CN" altLang="en-US" b="1" dirty="0">
                <a:latin typeface="Times New Roman" panose="02020603050405020304" pitchFamily="18" charset="0"/>
                <a:ea typeface="宋体" panose="02010600030101010101" pitchFamily="2" charset="-122"/>
              </a:rPr>
              <a:t>稀疏</a:t>
            </a:r>
            <a:endParaRPr lang="en-US" altLang="zh-CN" b="1" dirty="0">
              <a:latin typeface="Times New Roman" panose="02020603050405020304" pitchFamily="18" charset="0"/>
              <a:ea typeface="宋体" panose="02010600030101010101" pitchFamily="2" charset="-122"/>
            </a:endParaRPr>
          </a:p>
          <a:p>
            <a:pPr marL="800100" lvl="1" indent="-342900" eaLnBrk="1" hangingPunct="1">
              <a:lnSpc>
                <a:spcPct val="115000"/>
              </a:lnSpc>
            </a:pPr>
            <a:r>
              <a:rPr lang="zh-CN" altLang="en-US" b="1" dirty="0">
                <a:latin typeface="Times New Roman" panose="02020603050405020304" pitchFamily="18" charset="0"/>
                <a:ea typeface="宋体" panose="02010600030101010101" pitchFamily="2" charset="-122"/>
              </a:rPr>
              <a:t>只有计数 </a:t>
            </a:r>
            <a:r>
              <a:rPr lang="en-US" altLang="zh-CN" b="1" dirty="0">
                <a:latin typeface="Times New Roman" panose="02020603050405020304" pitchFamily="18" charset="0"/>
                <a:ea typeface="宋体" panose="02010600030101010101" pitchFamily="2" charset="-122"/>
              </a:rPr>
              <a:t>Only presence counts</a:t>
            </a:r>
            <a:endParaRPr lang="en-US" altLang="zh-CN" b="1" dirty="0">
              <a:latin typeface="Times New Roman" panose="02020603050405020304" pitchFamily="18" charset="0"/>
              <a:ea typeface="宋体" panose="02010600030101010101" pitchFamily="2" charset="-122"/>
            </a:endParaRPr>
          </a:p>
          <a:p>
            <a:pPr marL="285750" indent="-285750" eaLnBrk="1" hangingPunct="1">
              <a:lnSpc>
                <a:spcPct val="115000"/>
              </a:lnSpc>
            </a:pPr>
            <a:r>
              <a:rPr lang="zh-CN" altLang="en-US" b="1" dirty="0">
                <a:latin typeface="Times New Roman" panose="02020603050405020304" pitchFamily="18" charset="0"/>
                <a:ea typeface="宋体" panose="02010600030101010101" pitchFamily="2" charset="-122"/>
              </a:rPr>
              <a:t>分辩率</a:t>
            </a:r>
            <a:endParaRPr lang="en-US" altLang="zh-CN" b="1" dirty="0">
              <a:latin typeface="Times New Roman" panose="02020603050405020304" pitchFamily="18" charset="0"/>
              <a:ea typeface="宋体" panose="02010600030101010101" pitchFamily="2" charset="-122"/>
            </a:endParaRPr>
          </a:p>
          <a:p>
            <a:pPr marL="800100" lvl="1" indent="-342900" eaLnBrk="1" hangingPunct="1">
              <a:lnSpc>
                <a:spcPct val="115000"/>
              </a:lnSpc>
            </a:pPr>
            <a:r>
              <a:rPr lang="zh-CN" altLang="en-US" b="1" dirty="0">
                <a:latin typeface="Times New Roman" panose="02020603050405020304" pitchFamily="18" charset="0"/>
                <a:ea typeface="宋体" panose="02010600030101010101" pitchFamily="2" charset="-122"/>
              </a:rPr>
              <a:t>模式依赖于尺度</a:t>
            </a:r>
            <a:endParaRPr lang="zh-CN" altLang="en-US" sz="3200" b="1" dirty="0">
              <a:latin typeface="Times New Roman" panose="02020603050405020304" pitchFamily="18" charset="0"/>
              <a:ea typeface="宋体" panose="02010600030101010101" pitchFamily="2" charset="-122"/>
            </a:endParaRPr>
          </a:p>
          <a:p>
            <a:pPr marL="285750" indent="-285750" eaLnBrk="1" hangingPunct="1">
              <a:lnSpc>
                <a:spcPct val="115000"/>
              </a:lnSpc>
            </a:pPr>
            <a:r>
              <a:rPr lang="zh-CN" altLang="en-US" b="1" dirty="0">
                <a:latin typeface="Times New Roman" panose="02020603050405020304" pitchFamily="18" charset="0"/>
                <a:ea typeface="宋体" panose="02010600030101010101" pitchFamily="2" charset="-122"/>
              </a:rPr>
              <a:t>分布</a:t>
            </a:r>
            <a:endParaRPr lang="en-US" altLang="zh-CN" b="1" dirty="0">
              <a:latin typeface="Times New Roman" panose="02020603050405020304" pitchFamily="18" charset="0"/>
              <a:ea typeface="宋体" panose="02010600030101010101" pitchFamily="2" charset="-122"/>
            </a:endParaRPr>
          </a:p>
          <a:p>
            <a:pPr marL="800100" lvl="1" indent="-342900" eaLnBrk="1" hangingPunct="1">
              <a:lnSpc>
                <a:spcPct val="115000"/>
              </a:lnSpc>
            </a:pPr>
            <a:r>
              <a:rPr lang="zh-CN" altLang="en-US" b="1" dirty="0">
                <a:latin typeface="Times New Roman" panose="02020603050405020304" pitchFamily="18" charset="0"/>
                <a:ea typeface="宋体" panose="02010600030101010101" pitchFamily="2" charset="-122"/>
              </a:rPr>
              <a:t>中心性和分散</a:t>
            </a:r>
            <a:endParaRPr lang="en-US" altLang="zh-CN" b="1" dirty="0">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内容占位符 2"/>
          <p:cNvSpPr>
            <a:spLocks noGrp="1"/>
          </p:cNvSpPr>
          <p:nvPr>
            <p:ph idx="4294967295"/>
          </p:nvPr>
        </p:nvSpPr>
        <p:spPr>
          <a:xfrm>
            <a:off x="0" y="1196975"/>
            <a:ext cx="9036050" cy="4935538"/>
          </a:xfrm>
          <a:ln/>
        </p:spPr>
        <p:txBody>
          <a:bodyPr vert="horz" wrap="square" lIns="91440" tIns="45720" rIns="91440" bIns="45720" anchor="t" anchorCtr="0"/>
          <a:p>
            <a:pPr>
              <a:lnSpc>
                <a:spcPct val="120000"/>
              </a:lnSpc>
              <a:spcBef>
                <a:spcPct val="55000"/>
              </a:spcBef>
            </a:pPr>
            <a:r>
              <a:rPr lang="zh-CN" altLang="en-US" sz="3000" dirty="0">
                <a:latin typeface="黑体" panose="02010609060101010101" pitchFamily="49" charset="-122"/>
                <a:ea typeface="黑体" panose="02010609060101010101" pitchFamily="49" charset="-122"/>
              </a:rPr>
              <a:t>	结构比元素重要，视觉形象首先作为统一的整体被认知</a:t>
            </a:r>
            <a:endParaRPr lang="zh-CN" altLang="en-US" sz="3000" dirty="0">
              <a:latin typeface="黑体" panose="02010609060101010101" pitchFamily="49" charset="-122"/>
              <a:ea typeface="黑体" panose="02010609060101010101" pitchFamily="49" charset="-122"/>
            </a:endParaRPr>
          </a:p>
          <a:p>
            <a:pPr>
              <a:lnSpc>
                <a:spcPct val="120000"/>
              </a:lnSpc>
              <a:spcBef>
                <a:spcPct val="55000"/>
              </a:spcBef>
            </a:pPr>
            <a:r>
              <a:rPr lang="zh-CN" altLang="en-US" sz="3000" dirty="0">
                <a:latin typeface="黑体" panose="02010609060101010101" pitchFamily="49" charset="-122"/>
                <a:ea typeface="黑体" panose="02010609060101010101" pitchFamily="49" charset="-122"/>
              </a:rPr>
              <a:t>	原则（蕴涵律）</a:t>
            </a:r>
            <a:endParaRPr lang="zh-CN" altLang="en-US" sz="3000" dirty="0">
              <a:latin typeface="黑体" panose="02010609060101010101" pitchFamily="49" charset="-122"/>
              <a:ea typeface="黑体" panose="02010609060101010101" pitchFamily="49" charset="-122"/>
            </a:endParaRPr>
          </a:p>
          <a:p>
            <a:pPr lvl="1">
              <a:lnSpc>
                <a:spcPct val="120000"/>
              </a:lnSpc>
            </a:pPr>
            <a:r>
              <a:rPr lang="zh-CN" altLang="en-US" sz="3200" dirty="0">
                <a:latin typeface="黑体" panose="02010609060101010101" pitchFamily="49" charset="-122"/>
                <a:ea typeface="黑体" panose="02010609060101010101" pitchFamily="49" charset="-122"/>
              </a:rPr>
              <a:t>	</a:t>
            </a:r>
            <a:r>
              <a:rPr lang="zh-CN" altLang="en-US" sz="2600" dirty="0">
                <a:solidFill>
                  <a:srgbClr val="969696"/>
                </a:solidFill>
                <a:latin typeface="黑体" panose="02010609060101010101" pitchFamily="49" charset="-122"/>
                <a:ea typeface="黑体" panose="02010609060101010101" pitchFamily="49" charset="-122"/>
              </a:rPr>
              <a:t>接共势原则（common fate）</a:t>
            </a:r>
            <a:endParaRPr lang="zh-CN" altLang="en-US" sz="2600" dirty="0">
              <a:solidFill>
                <a:srgbClr val="969696"/>
              </a:solidFill>
              <a:latin typeface="黑体" panose="02010609060101010101" pitchFamily="49" charset="-122"/>
              <a:ea typeface="黑体" panose="02010609060101010101" pitchFamily="49" charset="-122"/>
            </a:endParaRPr>
          </a:p>
          <a:p>
            <a:pPr lvl="1">
              <a:lnSpc>
                <a:spcPct val="120000"/>
              </a:lnSpc>
            </a:pPr>
            <a:r>
              <a:rPr lang="zh-CN" altLang="en-US" sz="2600" dirty="0">
                <a:solidFill>
                  <a:srgbClr val="969696"/>
                </a:solidFill>
                <a:latin typeface="黑体" panose="02010609060101010101" pitchFamily="49" charset="-122"/>
                <a:ea typeface="黑体" panose="02010609060101010101" pitchFamily="49" charset="-122"/>
              </a:rPr>
              <a:t>	好图原则（similarity）</a:t>
            </a:r>
            <a:endParaRPr lang="zh-CN" altLang="en-US" sz="2600" dirty="0">
              <a:solidFill>
                <a:srgbClr val="969696"/>
              </a:solidFill>
              <a:latin typeface="黑体" panose="02010609060101010101" pitchFamily="49" charset="-122"/>
              <a:ea typeface="黑体" panose="02010609060101010101" pitchFamily="49" charset="-122"/>
            </a:endParaRPr>
          </a:p>
          <a:p>
            <a:pPr lvl="1">
              <a:lnSpc>
                <a:spcPct val="120000"/>
              </a:lnSpc>
            </a:pPr>
            <a:r>
              <a:rPr lang="zh-CN" altLang="en-US" sz="2600" dirty="0">
                <a:solidFill>
                  <a:srgbClr val="969696"/>
                </a:solidFill>
                <a:latin typeface="黑体" panose="02010609060101010101" pitchFamily="49" charset="-122"/>
                <a:ea typeface="黑体" panose="02010609060101010101" pitchFamily="49" charset="-122"/>
              </a:rPr>
              <a:t>	对称原则（symmetry）</a:t>
            </a:r>
            <a:endParaRPr lang="zh-CN" altLang="en-US" sz="2600" dirty="0">
              <a:solidFill>
                <a:srgbClr val="969696"/>
              </a:solidFill>
              <a:latin typeface="黑体" panose="02010609060101010101" pitchFamily="49" charset="-122"/>
              <a:ea typeface="黑体" panose="02010609060101010101" pitchFamily="49" charset="-122"/>
            </a:endParaRPr>
          </a:p>
          <a:p>
            <a:pPr lvl="1">
              <a:lnSpc>
                <a:spcPct val="120000"/>
              </a:lnSpc>
            </a:pPr>
            <a:r>
              <a:rPr lang="zh-CN" altLang="en-US" sz="2600" dirty="0">
                <a:latin typeface="黑体" panose="02010609060101010101" pitchFamily="49" charset="-122"/>
                <a:ea typeface="黑体" panose="02010609060101010101" pitchFamily="49" charset="-122"/>
              </a:rPr>
              <a:t>	经验原则（past experience）</a:t>
            </a:r>
            <a:endParaRPr lang="zh-CN" altLang="en-US" sz="2600" dirty="0">
              <a:latin typeface="黑体" panose="02010609060101010101" pitchFamily="49" charset="-122"/>
              <a:ea typeface="黑体" panose="02010609060101010101" pitchFamily="49" charset="-122"/>
            </a:endParaRPr>
          </a:p>
        </p:txBody>
      </p:sp>
      <p:sp>
        <p:nvSpPr>
          <p:cNvPr id="83971" name="标题 1"/>
          <p:cNvSpPr>
            <a:spLocks noGrp="1"/>
          </p:cNvSpPr>
          <p:nvPr/>
        </p:nvSpPr>
        <p:spPr>
          <a:xfrm>
            <a:off x="179388" y="-3175"/>
            <a:ext cx="7823200" cy="990600"/>
          </a:xfrm>
          <a:prstGeom prst="rect">
            <a:avLst/>
          </a:prstGeom>
          <a:noFill/>
          <a:ln w="9525">
            <a:noFill/>
          </a:ln>
        </p:spPr>
        <p:txBody>
          <a:bodyPr anchor="b" anchorCtr="0"/>
          <a:p>
            <a:pPr algn="ctr" defTabSz="0" eaLnBrk="1" hangingPunct="1">
              <a:buSzPct val="130000"/>
            </a:pP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格式塔（</a:t>
            </a:r>
            <a:r>
              <a:rPr lang="zh-CN" altLang="zh-CN" sz="4000" dirty="0">
                <a:solidFill>
                  <a:schemeClr val="tx2"/>
                </a:solidFill>
                <a:latin typeface="黑体" panose="02010609060101010101" pitchFamily="49" charset="-122"/>
                <a:ea typeface="黑体" panose="02010609060101010101" pitchFamily="49" charset="-122"/>
                <a:sym typeface="黑体" panose="02010609060101010101" pitchFamily="49" charset="-122"/>
              </a:rPr>
              <a:t>gestalt</a:t>
            </a:r>
            <a:r>
              <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rPr>
              <a:t>）原则</a:t>
            </a:r>
            <a:endParaRPr lang="zh-CN" altLang="en-US" sz="4000" dirty="0">
              <a:solidFill>
                <a:schemeClr val="tx2"/>
              </a:solidFill>
              <a:latin typeface="黑体" panose="02010609060101010101" pitchFamily="49" charset="-122"/>
              <a:ea typeface="黑体" panose="02010609060101010101" pitchFamily="49" charset="-122"/>
              <a:sym typeface="黑体" panose="02010609060101010101" pitchFamily="49" charset="-122"/>
            </a:endParaRPr>
          </a:p>
        </p:txBody>
      </p:sp>
      <p:pic>
        <p:nvPicPr>
          <p:cNvPr id="83972" name="图片 484" descr="说明: Image:past.gif">
            <a:hlinkClick r:id="rId1" tooltip="Image:past.gif"/>
          </p:cNvPr>
          <p:cNvPicPr>
            <a:picLocks noChangeAspect="1"/>
          </p:cNvPicPr>
          <p:nvPr/>
        </p:nvPicPr>
        <p:blipFill>
          <a:blip r:embed="rId2"/>
          <a:stretch>
            <a:fillRect/>
          </a:stretch>
        </p:blipFill>
        <p:spPr>
          <a:xfrm>
            <a:off x="5795963" y="2381250"/>
            <a:ext cx="2400300" cy="1800225"/>
          </a:xfrm>
          <a:prstGeom prst="rect">
            <a:avLst/>
          </a:prstGeom>
          <a:noFill/>
          <a:ln w="9525">
            <a:noFill/>
          </a:ln>
        </p:spPr>
      </p:pic>
      <p:pic>
        <p:nvPicPr>
          <p:cNvPr id="83973" name="图片 485" descr="说明: Image:past3.gif">
            <a:hlinkClick r:id="rId3" tooltip="Image:past3.gif"/>
          </p:cNvPr>
          <p:cNvPicPr>
            <a:picLocks noChangeAspect="1"/>
          </p:cNvPicPr>
          <p:nvPr/>
        </p:nvPicPr>
        <p:blipFill>
          <a:blip r:embed="rId4"/>
          <a:stretch>
            <a:fillRect/>
          </a:stretch>
        </p:blipFill>
        <p:spPr>
          <a:xfrm>
            <a:off x="5795963" y="4254500"/>
            <a:ext cx="2400300" cy="1800225"/>
          </a:xfrm>
          <a:prstGeom prst="rect">
            <a:avLst/>
          </a:prstGeom>
          <a:noFill/>
          <a:ln w="9525">
            <a:noFill/>
          </a:ln>
        </p:spPr>
      </p:pic>
      <p:sp>
        <p:nvSpPr>
          <p:cNvPr id="83974" name="圆角矩形 6"/>
          <p:cNvSpPr/>
          <p:nvPr/>
        </p:nvSpPr>
        <p:spPr>
          <a:xfrm>
            <a:off x="6732588" y="2833688"/>
            <a:ext cx="576262" cy="936625"/>
          </a:xfrm>
          <a:prstGeom prst="roundRect">
            <a:avLst>
              <a:gd name="adj" fmla="val 16667"/>
            </a:avLst>
          </a:prstGeom>
          <a:noFill/>
          <a:ln w="25400" cap="flat" cmpd="sng">
            <a:solidFill>
              <a:schemeClr val="accent2"/>
            </a:solidFill>
            <a:prstDash val="solid"/>
            <a:headEnd type="none" w="med" len="med"/>
            <a:tailEnd type="none" w="med" len="med"/>
          </a:ln>
        </p:spPr>
        <p:txBody>
          <a:bodyPr anchor="ctr" anchorCtr="0"/>
          <a:p>
            <a:pPr algn="ctr" eaLnBrk="1" hangingPunct="1"/>
            <a:endParaRPr lang="zh-CN" altLang="zh-CN" dirty="0">
              <a:solidFill>
                <a:srgbClr val="000000"/>
              </a:solidFill>
              <a:latin typeface="宋体" panose="02010600030101010101" pitchFamily="2" charset="-122"/>
              <a:sym typeface="宋体" panose="02010600030101010101" pitchFamily="2" charset="-122"/>
            </a:endParaRPr>
          </a:p>
        </p:txBody>
      </p:sp>
      <p:sp>
        <p:nvSpPr>
          <p:cNvPr id="83975" name="圆角矩形 9"/>
          <p:cNvSpPr/>
          <p:nvPr/>
        </p:nvSpPr>
        <p:spPr>
          <a:xfrm>
            <a:off x="6737350" y="4705350"/>
            <a:ext cx="576263" cy="936625"/>
          </a:xfrm>
          <a:prstGeom prst="roundRect">
            <a:avLst>
              <a:gd name="adj" fmla="val 16667"/>
            </a:avLst>
          </a:prstGeom>
          <a:noFill/>
          <a:ln w="25400" cap="flat" cmpd="sng">
            <a:solidFill>
              <a:schemeClr val="accent2"/>
            </a:solidFill>
            <a:prstDash val="solid"/>
            <a:headEnd type="none" w="med" len="med"/>
            <a:tailEnd type="none" w="med" len="med"/>
          </a:ln>
        </p:spPr>
        <p:txBody>
          <a:bodyPr anchor="ctr" anchorCtr="0"/>
          <a:p>
            <a:pPr algn="ctr" eaLnBrk="1" hangingPunct="1"/>
            <a:endParaRPr lang="zh-CN" altLang="zh-CN" dirty="0">
              <a:solidFill>
                <a:srgbClr val="000000"/>
              </a:solidFill>
              <a:latin typeface="宋体" panose="02010600030101010101" pitchFamily="2" charset="-122"/>
              <a:sym typeface="宋体" panose="02010600030101010101" pitchFamily="2" charset="-122"/>
            </a:endParaRPr>
          </a:p>
        </p:txBody>
      </p:sp>
      <p:sp>
        <p:nvSpPr>
          <p:cNvPr id="83976" name="TextBox 7"/>
          <p:cNvSpPr txBox="1"/>
          <p:nvPr/>
        </p:nvSpPr>
        <p:spPr>
          <a:xfrm>
            <a:off x="5292725" y="2205038"/>
            <a:ext cx="3095625" cy="369887"/>
          </a:xfrm>
          <a:prstGeom prst="rect">
            <a:avLst/>
          </a:prstGeom>
          <a:noFill/>
          <a:ln w="9525">
            <a:noFill/>
          </a:ln>
        </p:spPr>
        <p:txBody>
          <a:bodyPr>
            <a:spAutoFit/>
          </a:bodyPr>
          <a:p>
            <a:pPr eaLnBrk="1" hangingPunct="1"/>
            <a:r>
              <a:rPr lang="zh-CN" altLang="en-US" dirty="0">
                <a:latin typeface="Tahoma" panose="020B0604030504040204" pitchFamily="34" charset="0"/>
              </a:rPr>
              <a:t>时间感知与过去的经验有关</a:t>
            </a:r>
            <a:endParaRPr lang="zh-CN" altLang="en-US" dirty="0">
              <a:latin typeface="Tahoma" panose="020B0604030504040204" pitchFamily="34" charset="0"/>
            </a:endParaRPr>
          </a:p>
        </p:txBody>
      </p:sp>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标题 1"/>
          <p:cNvSpPr>
            <a:spLocks noGrp="1"/>
          </p:cNvSpPr>
          <p:nvPr/>
        </p:nvSpPr>
        <p:spPr>
          <a:xfrm>
            <a:off x="484188" y="-217487"/>
            <a:ext cx="8159750" cy="990600"/>
          </a:xfrm>
          <a:prstGeom prst="rect">
            <a:avLst/>
          </a:prstGeom>
          <a:noFill/>
          <a:ln w="9525">
            <a:noFill/>
          </a:ln>
        </p:spPr>
        <p:txBody>
          <a:bodyPr anchor="b" anchorCtr="0"/>
          <a:p>
            <a:pPr algn="ctr" defTabSz="0" eaLnBrk="1" hangingPunct="1">
              <a:buSzPct val="130000"/>
            </a:pPr>
            <a:r>
              <a:rPr lang="zh-CN" altLang="en-US" sz="4000" dirty="0">
                <a:solidFill>
                  <a:schemeClr val="tx2"/>
                </a:solidFill>
                <a:latin typeface="Calibri" panose="020F0502020204030204" pitchFamily="34" charset="0"/>
                <a:ea typeface="黑体" panose="02010609060101010101" pitchFamily="49" charset="-122"/>
                <a:sym typeface="Calibri" panose="020F0502020204030204" pitchFamily="34" charset="0"/>
              </a:rPr>
              <a:t>相对性</a:t>
            </a:r>
            <a:r>
              <a:rPr lang="zh-CN" altLang="zh-CN" sz="4000" dirty="0">
                <a:solidFill>
                  <a:schemeClr val="tx2"/>
                </a:solidFill>
                <a:latin typeface="Calibri" panose="020F0502020204030204" pitchFamily="34" charset="0"/>
                <a:ea typeface="黑体" panose="02010609060101010101" pitchFamily="49" charset="-122"/>
                <a:sym typeface="Calibri" panose="020F0502020204030204" pitchFamily="34" charset="0"/>
              </a:rPr>
              <a:t>&amp;</a:t>
            </a:r>
            <a:r>
              <a:rPr lang="zh-CN" altLang="en-US" sz="4000" dirty="0">
                <a:solidFill>
                  <a:schemeClr val="tx2"/>
                </a:solidFill>
                <a:latin typeface="Calibri" panose="020F0502020204030204" pitchFamily="34" charset="0"/>
                <a:ea typeface="黑体" panose="02010609060101010101" pitchFamily="49" charset="-122"/>
                <a:sym typeface="Calibri" panose="020F0502020204030204" pitchFamily="34" charset="0"/>
              </a:rPr>
              <a:t>绝对性</a:t>
            </a:r>
            <a:endParaRPr lang="zh-CN" altLang="en-US" sz="4000" dirty="0">
              <a:solidFill>
                <a:schemeClr val="tx2"/>
              </a:solidFill>
              <a:latin typeface="Calibri" panose="020F0502020204030204" pitchFamily="34" charset="0"/>
              <a:ea typeface="黑体" panose="02010609060101010101" pitchFamily="49" charset="-122"/>
              <a:sym typeface="Calibri" panose="020F0502020204030204" pitchFamily="34" charset="0"/>
            </a:endParaRPr>
          </a:p>
        </p:txBody>
      </p:sp>
      <p:sp>
        <p:nvSpPr>
          <p:cNvPr id="84995" name="内容占位符 2"/>
          <p:cNvSpPr>
            <a:spLocks noGrp="1"/>
          </p:cNvSpPr>
          <p:nvPr/>
        </p:nvSpPr>
        <p:spPr>
          <a:xfrm>
            <a:off x="457200" y="1341438"/>
            <a:ext cx="8229600" cy="1036637"/>
          </a:xfrm>
          <a:prstGeom prst="rect">
            <a:avLst/>
          </a:prstGeom>
          <a:noFill/>
          <a:ln w="9525">
            <a:noFill/>
          </a:ln>
        </p:spPr>
        <p:txBody>
          <a:bodyPr/>
          <a:p>
            <a:pPr defTabSz="0" eaLnBrk="1" hangingPunct="1">
              <a:spcBef>
                <a:spcPct val="20000"/>
              </a:spcBef>
              <a:buFont typeface="Wingdings" panose="05000000000000000000" pitchFamily="2" charset="2"/>
              <a:buChar char="n"/>
            </a:pPr>
            <a:r>
              <a:rPr lang="en-US" altLang="zh-CN" sz="3200" dirty="0">
                <a:latin typeface="黑体" panose="02010609060101010101" pitchFamily="49" charset="-122"/>
                <a:ea typeface="黑体" panose="02010609060101010101" pitchFamily="49" charset="-122"/>
                <a:sym typeface="Calibri" panose="020F0502020204030204" pitchFamily="34" charset="0"/>
              </a:rPr>
              <a:t> </a:t>
            </a:r>
            <a:r>
              <a:rPr lang="zh-CN" altLang="en-US" sz="3200" dirty="0">
                <a:latin typeface="黑体" panose="02010609060101010101" pitchFamily="49" charset="-122"/>
                <a:ea typeface="黑体" panose="02010609060101010101" pitchFamily="49" charset="-122"/>
                <a:sym typeface="Calibri" panose="020F0502020204030204" pitchFamily="34" charset="0"/>
              </a:rPr>
              <a:t>感知系统基于相对判断，而非绝对判断</a:t>
            </a:r>
            <a:r>
              <a:rPr lang="en-US" altLang="zh-CN" sz="3200" dirty="0">
                <a:latin typeface="黑体" panose="02010609060101010101" pitchFamily="49" charset="-122"/>
                <a:ea typeface="黑体" panose="02010609060101010101" pitchFamily="49" charset="-122"/>
                <a:sym typeface="Calibri" panose="020F0502020204030204" pitchFamily="34" charset="0"/>
              </a:rPr>
              <a:t>(Weber‘s Law)</a:t>
            </a:r>
            <a:endParaRPr lang="zh-CN" altLang="en-US" sz="3200" dirty="0">
              <a:latin typeface="黑体" panose="02010609060101010101" pitchFamily="49" charset="-122"/>
              <a:ea typeface="黑体" panose="02010609060101010101" pitchFamily="49" charset="-122"/>
              <a:sym typeface="Calibri" panose="020F0502020204030204" pitchFamily="34" charset="0"/>
            </a:endParaRPr>
          </a:p>
        </p:txBody>
      </p:sp>
      <p:sp>
        <p:nvSpPr>
          <p:cNvPr id="84996" name="TextBox 13"/>
          <p:cNvSpPr/>
          <p:nvPr/>
        </p:nvSpPr>
        <p:spPr>
          <a:xfrm>
            <a:off x="1403350" y="4875213"/>
            <a:ext cx="868363" cy="639762"/>
          </a:xfrm>
          <a:prstGeom prst="rect">
            <a:avLst/>
          </a:prstGeom>
          <a:noFill/>
          <a:ln w="9525">
            <a:noFill/>
          </a:ln>
        </p:spPr>
        <p:txBody>
          <a:bodyPr wrap="none">
            <a:spAutoFit/>
          </a:bodyPr>
          <a:p>
            <a:pPr eaLnBrk="1" hangingPunct="1"/>
            <a:r>
              <a:rPr lang="zh-CN" altLang="en-US" dirty="0">
                <a:solidFill>
                  <a:srgbClr val="000000"/>
                </a:solidFill>
                <a:latin typeface="Calibri" panose="020F0502020204030204" pitchFamily="34" charset="0"/>
                <a:ea typeface="黑体" panose="02010609060101010101" pitchFamily="49" charset="-122"/>
                <a:sym typeface="宋体" panose="02010600030101010101" pitchFamily="2" charset="-122"/>
              </a:rPr>
              <a:t>无线框</a:t>
            </a:r>
            <a:endParaRPr lang="en-US" altLang="zh-CN" dirty="0">
              <a:solidFill>
                <a:srgbClr val="000000"/>
              </a:solidFill>
              <a:latin typeface="Calibri" panose="020F0502020204030204" pitchFamily="34" charset="0"/>
              <a:ea typeface="黑体" panose="02010609060101010101" pitchFamily="49" charset="-122"/>
              <a:sym typeface="Calibri" panose="020F0502020204030204" pitchFamily="34" charset="0"/>
            </a:endParaRPr>
          </a:p>
          <a:p>
            <a:pPr eaLnBrk="1" hangingPunct="1"/>
            <a:r>
              <a:rPr lang="zh-CN" altLang="en-US" dirty="0">
                <a:solidFill>
                  <a:srgbClr val="000000"/>
                </a:solidFill>
                <a:latin typeface="Calibri" panose="020F0502020204030204" pitchFamily="34" charset="0"/>
                <a:ea typeface="黑体" panose="02010609060101010101" pitchFamily="49" charset="-122"/>
                <a:sym typeface="宋体" panose="02010600030101010101" pitchFamily="2" charset="-122"/>
              </a:rPr>
              <a:t>未对齐</a:t>
            </a:r>
            <a:endParaRPr lang="zh-CN" altLang="en-US" dirty="0">
              <a:solidFill>
                <a:srgbClr val="000000"/>
              </a:solidFill>
              <a:latin typeface="Calibri" panose="020F0502020204030204" pitchFamily="34" charset="0"/>
              <a:ea typeface="黑体" panose="02010609060101010101" pitchFamily="49" charset="-122"/>
              <a:sym typeface="宋体" panose="02010600030101010101" pitchFamily="2" charset="-122"/>
            </a:endParaRPr>
          </a:p>
        </p:txBody>
      </p:sp>
      <p:sp>
        <p:nvSpPr>
          <p:cNvPr id="84997" name="TextBox 14"/>
          <p:cNvSpPr/>
          <p:nvPr/>
        </p:nvSpPr>
        <p:spPr>
          <a:xfrm>
            <a:off x="3816350" y="4875213"/>
            <a:ext cx="868363" cy="639762"/>
          </a:xfrm>
          <a:prstGeom prst="rect">
            <a:avLst/>
          </a:prstGeom>
          <a:noFill/>
          <a:ln w="9525">
            <a:noFill/>
          </a:ln>
        </p:spPr>
        <p:txBody>
          <a:bodyPr wrap="none">
            <a:spAutoFit/>
          </a:bodyPr>
          <a:p>
            <a:pPr eaLnBrk="1" hangingPunct="1"/>
            <a:r>
              <a:rPr lang="zh-CN" altLang="en-US" dirty="0">
                <a:solidFill>
                  <a:srgbClr val="000000"/>
                </a:solidFill>
                <a:latin typeface="Calibri" panose="020F0502020204030204" pitchFamily="34" charset="0"/>
                <a:ea typeface="黑体" panose="02010609060101010101" pitchFamily="49" charset="-122"/>
                <a:sym typeface="宋体" panose="02010600030101010101" pitchFamily="2" charset="-122"/>
              </a:rPr>
              <a:t>有线框</a:t>
            </a:r>
            <a:endParaRPr lang="en-US" altLang="zh-CN" dirty="0">
              <a:solidFill>
                <a:srgbClr val="000000"/>
              </a:solidFill>
              <a:latin typeface="Calibri" panose="020F0502020204030204" pitchFamily="34" charset="0"/>
              <a:ea typeface="黑体" panose="02010609060101010101" pitchFamily="49" charset="-122"/>
              <a:sym typeface="Calibri" panose="020F0502020204030204" pitchFamily="34" charset="0"/>
            </a:endParaRPr>
          </a:p>
          <a:p>
            <a:pPr eaLnBrk="1" hangingPunct="1"/>
            <a:r>
              <a:rPr lang="zh-CN" altLang="en-US" dirty="0">
                <a:solidFill>
                  <a:srgbClr val="000000"/>
                </a:solidFill>
                <a:latin typeface="Calibri" panose="020F0502020204030204" pitchFamily="34" charset="0"/>
                <a:ea typeface="黑体" panose="02010609060101010101" pitchFamily="49" charset="-122"/>
                <a:sym typeface="宋体" panose="02010600030101010101" pitchFamily="2" charset="-122"/>
              </a:rPr>
              <a:t>未对齐</a:t>
            </a:r>
            <a:endParaRPr lang="zh-CN" altLang="en-US" dirty="0">
              <a:latin typeface="Tahoma" panose="020B0604030504040204" pitchFamily="34" charset="0"/>
              <a:ea typeface="黑体" panose="02010609060101010101" pitchFamily="49" charset="-122"/>
            </a:endParaRPr>
          </a:p>
        </p:txBody>
      </p:sp>
      <p:grpSp>
        <p:nvGrpSpPr>
          <p:cNvPr id="84998" name="Group 8"/>
          <p:cNvGrpSpPr/>
          <p:nvPr/>
        </p:nvGrpSpPr>
        <p:grpSpPr>
          <a:xfrm>
            <a:off x="1336675" y="2852738"/>
            <a:ext cx="6227763" cy="1935162"/>
            <a:chOff x="0" y="0"/>
            <a:chExt cx="5980732" cy="1572333"/>
          </a:xfrm>
        </p:grpSpPr>
        <p:sp>
          <p:nvSpPr>
            <p:cNvPr id="85001" name="矩形 16"/>
            <p:cNvSpPr/>
            <p:nvPr/>
          </p:nvSpPr>
          <p:spPr>
            <a:xfrm>
              <a:off x="4646550" y="420205"/>
              <a:ext cx="360040" cy="1152128"/>
            </a:xfrm>
            <a:prstGeom prst="rect">
              <a:avLst/>
            </a:prstGeom>
            <a:solidFill>
              <a:schemeClr val="accent1"/>
            </a:solidFill>
            <a:ln w="9525">
              <a:noFill/>
            </a:ln>
          </p:spPr>
          <p:txBody>
            <a:bodyPr anchor="ctr" anchorCtr="0"/>
            <a:p>
              <a:pPr algn="ctr" eaLnBrk="1" hangingPunct="1"/>
              <a:r>
                <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rPr>
                <a:t>A</a:t>
              </a:r>
              <a:endPar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endParaRPr>
            </a:p>
          </p:txBody>
        </p:sp>
        <p:sp>
          <p:nvSpPr>
            <p:cNvPr id="85002" name="矩形 17"/>
            <p:cNvSpPr/>
            <p:nvPr/>
          </p:nvSpPr>
          <p:spPr>
            <a:xfrm>
              <a:off x="5342414" y="348197"/>
              <a:ext cx="360040" cy="1224136"/>
            </a:xfrm>
            <a:prstGeom prst="rect">
              <a:avLst/>
            </a:prstGeom>
            <a:solidFill>
              <a:schemeClr val="accent1"/>
            </a:solidFill>
            <a:ln w="9525">
              <a:noFill/>
            </a:ln>
          </p:spPr>
          <p:txBody>
            <a:bodyPr anchor="ctr" anchorCtr="0"/>
            <a:p>
              <a:pPr algn="ctr" eaLnBrk="1" hangingPunct="1"/>
              <a:r>
                <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rPr>
                <a:t>B</a:t>
              </a:r>
              <a:endPar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endParaRPr>
            </a:p>
          </p:txBody>
        </p:sp>
        <p:grpSp>
          <p:nvGrpSpPr>
            <p:cNvPr id="85003" name="Group 11"/>
            <p:cNvGrpSpPr/>
            <p:nvPr/>
          </p:nvGrpSpPr>
          <p:grpSpPr>
            <a:xfrm>
              <a:off x="4396556" y="24161"/>
              <a:ext cx="1584176" cy="1548172"/>
              <a:chOff x="0" y="0"/>
              <a:chExt cx="1584176" cy="1548172"/>
            </a:xfrm>
          </p:grpSpPr>
          <p:sp>
            <p:nvSpPr>
              <p:cNvPr id="85011" name="直接连接符 26"/>
              <p:cNvSpPr/>
              <p:nvPr/>
            </p:nvSpPr>
            <p:spPr>
              <a:xfrm>
                <a:off x="0" y="1548172"/>
                <a:ext cx="1584176" cy="1"/>
              </a:xfrm>
              <a:prstGeom prst="line">
                <a:avLst/>
              </a:prstGeom>
              <a:ln w="9525" cap="flat" cmpd="sng">
                <a:solidFill>
                  <a:schemeClr val="accent1"/>
                </a:solidFill>
                <a:prstDash val="solid"/>
                <a:headEnd type="none" w="med" len="med"/>
                <a:tailEnd type="none" w="med" len="med"/>
              </a:ln>
            </p:spPr>
          </p:sp>
          <p:sp>
            <p:nvSpPr>
              <p:cNvPr id="85012" name="直接连接符 27"/>
              <p:cNvSpPr/>
              <p:nvPr/>
            </p:nvSpPr>
            <p:spPr>
              <a:xfrm flipV="1">
                <a:off x="0" y="0"/>
                <a:ext cx="1" cy="1548172"/>
              </a:xfrm>
              <a:prstGeom prst="line">
                <a:avLst/>
              </a:prstGeom>
              <a:ln w="9525" cap="flat" cmpd="sng">
                <a:solidFill>
                  <a:schemeClr val="accent1"/>
                </a:solidFill>
                <a:prstDash val="solid"/>
                <a:headEnd type="none" w="med" len="med"/>
                <a:tailEnd type="none" w="med" len="med"/>
              </a:ln>
            </p:spPr>
          </p:sp>
        </p:grpSp>
        <p:sp>
          <p:nvSpPr>
            <p:cNvPr id="85004" name="矩形 19"/>
            <p:cNvSpPr/>
            <p:nvPr/>
          </p:nvSpPr>
          <p:spPr>
            <a:xfrm>
              <a:off x="2232248" y="396044"/>
              <a:ext cx="360040" cy="1152128"/>
            </a:xfrm>
            <a:prstGeom prst="rect">
              <a:avLst/>
            </a:prstGeom>
            <a:solidFill>
              <a:schemeClr val="accent1"/>
            </a:solidFill>
            <a:ln w="9525">
              <a:noFill/>
            </a:ln>
          </p:spPr>
          <p:txBody>
            <a:bodyPr anchor="ctr" anchorCtr="0"/>
            <a:p>
              <a:pPr algn="ctr" eaLnBrk="1" hangingPunct="1"/>
              <a:r>
                <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rPr>
                <a:t>A</a:t>
              </a:r>
              <a:endPar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endParaRPr>
            </a:p>
          </p:txBody>
        </p:sp>
        <p:sp>
          <p:nvSpPr>
            <p:cNvPr id="85005" name="矩形 20"/>
            <p:cNvSpPr/>
            <p:nvPr/>
          </p:nvSpPr>
          <p:spPr>
            <a:xfrm>
              <a:off x="2918358" y="108012"/>
              <a:ext cx="360040" cy="1224136"/>
            </a:xfrm>
            <a:prstGeom prst="rect">
              <a:avLst/>
            </a:prstGeom>
            <a:solidFill>
              <a:schemeClr val="accent1"/>
            </a:solidFill>
            <a:ln w="9525">
              <a:noFill/>
            </a:ln>
          </p:spPr>
          <p:txBody>
            <a:bodyPr anchor="ctr" anchorCtr="0"/>
            <a:p>
              <a:pPr algn="ctr" eaLnBrk="1" hangingPunct="1"/>
              <a:r>
                <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rPr>
                <a:t>B</a:t>
              </a:r>
              <a:endPar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endParaRPr>
            </a:p>
          </p:txBody>
        </p:sp>
        <p:grpSp>
          <p:nvGrpSpPr>
            <p:cNvPr id="85006" name="Group 16"/>
            <p:cNvGrpSpPr/>
            <p:nvPr/>
          </p:nvGrpSpPr>
          <p:grpSpPr>
            <a:xfrm>
              <a:off x="2232248" y="0"/>
              <a:ext cx="1046150" cy="1548172"/>
              <a:chOff x="0" y="0"/>
              <a:chExt cx="1046150" cy="1548172"/>
            </a:xfrm>
          </p:grpSpPr>
          <p:sp>
            <p:nvSpPr>
              <p:cNvPr id="85009" name="矩形 24"/>
              <p:cNvSpPr/>
              <p:nvPr/>
            </p:nvSpPr>
            <p:spPr>
              <a:xfrm>
                <a:off x="0" y="216024"/>
                <a:ext cx="360040" cy="1332148"/>
              </a:xfrm>
              <a:prstGeom prst="rect">
                <a:avLst/>
              </a:prstGeom>
              <a:noFill/>
              <a:ln w="12700" cap="flat" cmpd="sng">
                <a:solidFill>
                  <a:srgbClr val="395E8A"/>
                </a:solidFill>
                <a:prstDash val="solid"/>
                <a:miter/>
                <a:headEnd type="none" w="med" len="med"/>
                <a:tailEnd type="none" w="med" len="med"/>
              </a:ln>
            </p:spPr>
            <p:txBody>
              <a:bodyPr anchor="ctr" anchorCtr="0"/>
              <a:p>
                <a:pPr algn="just" eaLnBrk="1" hangingPunct="1"/>
                <a:r>
                  <a:rPr lang="en-US" altLang="zh-CN" sz="1000" dirty="0">
                    <a:solidFill>
                      <a:srgbClr val="FFFFFF"/>
                    </a:solidFill>
                    <a:latin typeface="黑体" panose="02010609060101010101" pitchFamily="49" charset="-122"/>
                    <a:sym typeface="黑体" panose="02010609060101010101" pitchFamily="49" charset="-122"/>
                  </a:rPr>
                  <a:t> </a:t>
                </a:r>
                <a:endParaRPr lang="en-US" altLang="zh-CN" sz="1000" dirty="0">
                  <a:solidFill>
                    <a:srgbClr val="FFFFFF"/>
                  </a:solidFill>
                  <a:latin typeface="黑体" panose="02010609060101010101" pitchFamily="49" charset="-122"/>
                  <a:sym typeface="黑体" panose="02010609060101010101" pitchFamily="49" charset="-122"/>
                </a:endParaRPr>
              </a:p>
            </p:txBody>
          </p:sp>
          <p:sp>
            <p:nvSpPr>
              <p:cNvPr id="85010" name="矩形 25"/>
              <p:cNvSpPr/>
              <p:nvPr/>
            </p:nvSpPr>
            <p:spPr>
              <a:xfrm>
                <a:off x="686110" y="0"/>
                <a:ext cx="360040" cy="1332148"/>
              </a:xfrm>
              <a:prstGeom prst="rect">
                <a:avLst/>
              </a:prstGeom>
              <a:noFill/>
              <a:ln w="12700" cap="flat" cmpd="sng">
                <a:solidFill>
                  <a:srgbClr val="395E8A"/>
                </a:solidFill>
                <a:prstDash val="solid"/>
                <a:miter/>
                <a:headEnd type="none" w="med" len="med"/>
                <a:tailEnd type="none" w="med" len="med"/>
              </a:ln>
            </p:spPr>
            <p:txBody>
              <a:bodyPr anchor="ctr" anchorCtr="0"/>
              <a:p>
                <a:pPr algn="just" eaLnBrk="1" hangingPunct="1"/>
                <a:r>
                  <a:rPr lang="en-US" altLang="zh-CN" sz="1000" dirty="0">
                    <a:solidFill>
                      <a:srgbClr val="FFFFFF"/>
                    </a:solidFill>
                    <a:latin typeface="黑体" panose="02010609060101010101" pitchFamily="49" charset="-122"/>
                    <a:sym typeface="黑体" panose="02010609060101010101" pitchFamily="49" charset="-122"/>
                  </a:rPr>
                  <a:t> </a:t>
                </a:r>
                <a:endParaRPr lang="en-US" altLang="zh-CN" sz="1000" dirty="0">
                  <a:solidFill>
                    <a:srgbClr val="FFFFFF"/>
                  </a:solidFill>
                  <a:latin typeface="黑体" panose="02010609060101010101" pitchFamily="49" charset="-122"/>
                  <a:sym typeface="黑体" panose="02010609060101010101" pitchFamily="49" charset="-122"/>
                </a:endParaRPr>
              </a:p>
            </p:txBody>
          </p:sp>
        </p:grpSp>
        <p:sp>
          <p:nvSpPr>
            <p:cNvPr id="85007" name="矩形 22"/>
            <p:cNvSpPr/>
            <p:nvPr/>
          </p:nvSpPr>
          <p:spPr>
            <a:xfrm>
              <a:off x="0" y="396044"/>
              <a:ext cx="360040" cy="1152128"/>
            </a:xfrm>
            <a:prstGeom prst="rect">
              <a:avLst/>
            </a:prstGeom>
            <a:solidFill>
              <a:schemeClr val="accent1"/>
            </a:solidFill>
            <a:ln w="9525">
              <a:noFill/>
            </a:ln>
          </p:spPr>
          <p:txBody>
            <a:bodyPr anchor="ctr" anchorCtr="0"/>
            <a:p>
              <a:pPr algn="ctr" eaLnBrk="1" hangingPunct="1"/>
              <a:r>
                <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rPr>
                <a:t>A</a:t>
              </a:r>
              <a:endPar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endParaRPr>
            </a:p>
          </p:txBody>
        </p:sp>
        <p:sp>
          <p:nvSpPr>
            <p:cNvPr id="85008" name="矩形 23"/>
            <p:cNvSpPr/>
            <p:nvPr/>
          </p:nvSpPr>
          <p:spPr>
            <a:xfrm>
              <a:off x="686110" y="108012"/>
              <a:ext cx="360040" cy="1224136"/>
            </a:xfrm>
            <a:prstGeom prst="rect">
              <a:avLst/>
            </a:prstGeom>
            <a:solidFill>
              <a:schemeClr val="accent1"/>
            </a:solidFill>
            <a:ln w="9525">
              <a:noFill/>
            </a:ln>
          </p:spPr>
          <p:txBody>
            <a:bodyPr anchor="ctr" anchorCtr="0"/>
            <a:p>
              <a:pPr algn="ctr" eaLnBrk="1" hangingPunct="1"/>
              <a:r>
                <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rPr>
                <a:t>B</a:t>
              </a:r>
              <a:endParaRPr lang="en-US" altLang="zh-CN" dirty="0">
                <a:solidFill>
                  <a:srgbClr val="FFFFFF"/>
                </a:solidFill>
                <a:latin typeface="黑体" panose="02010609060101010101" pitchFamily="49" charset="-122"/>
                <a:ea typeface="黑体" panose="02010609060101010101" pitchFamily="49" charset="-122"/>
                <a:sym typeface="Times New Roman" panose="02020603050405020304" pitchFamily="18" charset="0"/>
              </a:endParaRPr>
            </a:p>
          </p:txBody>
        </p:sp>
      </p:grpSp>
      <p:sp>
        <p:nvSpPr>
          <p:cNvPr id="84999" name="TextBox 28"/>
          <p:cNvSpPr/>
          <p:nvPr/>
        </p:nvSpPr>
        <p:spPr>
          <a:xfrm>
            <a:off x="6029325" y="4949825"/>
            <a:ext cx="1406525" cy="365125"/>
          </a:xfrm>
          <a:prstGeom prst="rect">
            <a:avLst/>
          </a:prstGeom>
          <a:noFill/>
          <a:ln w="9525">
            <a:noFill/>
          </a:ln>
        </p:spPr>
        <p:txBody>
          <a:bodyPr>
            <a:spAutoFit/>
          </a:bodyPr>
          <a:p>
            <a:pPr algn="ctr" eaLnBrk="1" hangingPunct="1"/>
            <a:r>
              <a:rPr lang="zh-CN" altLang="en-US" dirty="0">
                <a:solidFill>
                  <a:srgbClr val="000000"/>
                </a:solidFill>
                <a:latin typeface="Calibri" panose="020F0502020204030204" pitchFamily="34" charset="0"/>
                <a:ea typeface="黑体" panose="02010609060101010101" pitchFamily="49" charset="-122"/>
                <a:sym typeface="宋体" panose="02010600030101010101" pitchFamily="2" charset="-122"/>
              </a:rPr>
              <a:t>无线框</a:t>
            </a:r>
            <a:endParaRPr lang="zh-CN" altLang="en-US" dirty="0">
              <a:solidFill>
                <a:srgbClr val="000000"/>
              </a:solidFill>
              <a:latin typeface="Calibri" panose="020F0502020204030204" pitchFamily="34" charset="0"/>
              <a:ea typeface="黑体" panose="02010609060101010101" pitchFamily="49" charset="-122"/>
              <a:sym typeface="宋体" panose="02010600030101010101" pitchFamily="2" charset="-122"/>
            </a:endParaRPr>
          </a:p>
        </p:txBody>
      </p:sp>
      <p:sp>
        <p:nvSpPr>
          <p:cNvPr id="85000" name="TextBox 29"/>
          <p:cNvSpPr/>
          <p:nvPr/>
        </p:nvSpPr>
        <p:spPr>
          <a:xfrm>
            <a:off x="2425700" y="5673725"/>
            <a:ext cx="4017963" cy="365125"/>
          </a:xfrm>
          <a:prstGeom prst="rect">
            <a:avLst/>
          </a:prstGeom>
          <a:noFill/>
          <a:ln w="9525">
            <a:noFill/>
          </a:ln>
        </p:spPr>
        <p:txBody>
          <a:bodyPr>
            <a:spAutoFit/>
          </a:bodyPr>
          <a:p>
            <a:pPr algn="ctr" eaLnBrk="1" hangingPunct="1"/>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A</a:t>
            </a:r>
            <a:r>
              <a:rPr lang="zh-CN" altLang="en-US" dirty="0">
                <a:solidFill>
                  <a:srgbClr val="000000"/>
                </a:solidFill>
                <a:latin typeface="黑体" panose="02010609060101010101" pitchFamily="49" charset="-122"/>
                <a:ea typeface="黑体" panose="02010609060101010101" pitchFamily="49" charset="-122"/>
                <a:sym typeface="宋体" panose="02010600030101010101" pitchFamily="2" charset="-122"/>
              </a:rPr>
              <a:t>和</a:t>
            </a:r>
            <a:r>
              <a:rPr lang="en-US" altLang="zh-CN" dirty="0">
                <a:solidFill>
                  <a:srgbClr val="000000"/>
                </a:solidFill>
                <a:latin typeface="黑体" panose="02010609060101010101" pitchFamily="49" charset="-122"/>
                <a:ea typeface="黑体" panose="02010609060101010101" pitchFamily="49" charset="-122"/>
                <a:sym typeface="Calibri" panose="020F0502020204030204" pitchFamily="34" charset="0"/>
              </a:rPr>
              <a:t>B</a:t>
            </a:r>
            <a:r>
              <a:rPr lang="zh-CN" altLang="en-US" dirty="0">
                <a:solidFill>
                  <a:srgbClr val="000000"/>
                </a:solidFill>
                <a:latin typeface="黑体" panose="02010609060101010101" pitchFamily="49" charset="-122"/>
                <a:ea typeface="黑体" panose="02010609060101010101" pitchFamily="49" charset="-122"/>
                <a:sym typeface="宋体" panose="02010600030101010101" pitchFamily="2" charset="-122"/>
              </a:rPr>
              <a:t>那一个更高？</a:t>
            </a:r>
            <a:endParaRPr lang="zh-CN" altLang="en-US" dirty="0">
              <a:solidFill>
                <a:srgbClr val="000000"/>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标题 1"/>
          <p:cNvSpPr>
            <a:spLocks noGrp="1"/>
          </p:cNvSpPr>
          <p:nvPr/>
        </p:nvSpPr>
        <p:spPr>
          <a:xfrm>
            <a:off x="300038" y="-103187"/>
            <a:ext cx="8159750" cy="990600"/>
          </a:xfrm>
          <a:prstGeom prst="rect">
            <a:avLst/>
          </a:prstGeom>
          <a:noFill/>
          <a:ln w="9525">
            <a:noFill/>
          </a:ln>
        </p:spPr>
        <p:txBody>
          <a:bodyPr anchor="b" anchorCtr="0"/>
          <a:p>
            <a:pPr algn="ctr" defTabSz="0" eaLnBrk="1" hangingPunct="1">
              <a:buSzPct val="130000"/>
            </a:pPr>
            <a:r>
              <a:rPr lang="zh-CN" altLang="en-US" sz="4400" dirty="0">
                <a:latin typeface="Calibri" panose="020F0502020204030204" pitchFamily="34" charset="0"/>
                <a:ea typeface="黑体" panose="02010609060101010101" pitchFamily="49" charset="-122"/>
                <a:sym typeface="Calibri" panose="020F0502020204030204" pitchFamily="34" charset="0"/>
              </a:rPr>
              <a:t>         </a:t>
            </a:r>
            <a:r>
              <a:rPr lang="zh-CN" altLang="en-US" sz="4000" dirty="0">
                <a:solidFill>
                  <a:schemeClr val="tx2"/>
                </a:solidFill>
                <a:latin typeface="Calibri" panose="020F0502020204030204" pitchFamily="34" charset="0"/>
                <a:ea typeface="黑体" panose="02010609060101010101" pitchFamily="49" charset="-122"/>
                <a:sym typeface="Calibri" panose="020F0502020204030204" pitchFamily="34" charset="0"/>
              </a:rPr>
              <a:t>加色法系统（RGB）</a:t>
            </a:r>
            <a:endParaRPr lang="zh-CN" altLang="en-US" sz="4000" dirty="0">
              <a:solidFill>
                <a:schemeClr val="tx2"/>
              </a:solidFill>
              <a:latin typeface="Calibri" panose="020F0502020204030204" pitchFamily="34" charset="0"/>
              <a:ea typeface="黑体" panose="02010609060101010101" pitchFamily="49" charset="-122"/>
              <a:sym typeface="Calibri" panose="020F0502020204030204" pitchFamily="34" charset="0"/>
            </a:endParaRPr>
          </a:p>
        </p:txBody>
      </p:sp>
      <p:sp>
        <p:nvSpPr>
          <p:cNvPr id="87043" name="TextBox 9"/>
          <p:cNvSpPr txBox="1"/>
          <p:nvPr/>
        </p:nvSpPr>
        <p:spPr>
          <a:xfrm>
            <a:off x="755650" y="1125538"/>
            <a:ext cx="7704138" cy="922337"/>
          </a:xfrm>
          <a:prstGeom prst="rect">
            <a:avLst/>
          </a:prstGeom>
          <a:noFill/>
          <a:ln w="9525">
            <a:noFill/>
          </a:ln>
        </p:spPr>
        <p:txBody>
          <a:bodyPr>
            <a:spAutoFit/>
          </a:bodyPr>
          <a:p>
            <a:pPr eaLnBrk="1" hangingPunct="1">
              <a:buFont typeface="Wingdings" panose="05000000000000000000" pitchFamily="2" charset="2"/>
              <a:buChar char="u"/>
            </a:pPr>
            <a:r>
              <a:rPr lang="zh-CN" altLang="en-US" dirty="0">
                <a:latin typeface="Tahoma" panose="020B0604030504040204" pitchFamily="34" charset="0"/>
              </a:rPr>
              <a:t>所谓加色法，就是用红、绿、蓝三原</a:t>
            </a:r>
            <a:r>
              <a:rPr lang="zh-CN" altLang="en-US" dirty="0">
                <a:latin typeface="Tahoma" panose="020B0604030504040204" pitchFamily="34" charset="0"/>
                <a:hlinkClick r:id="rId1"/>
              </a:rPr>
              <a:t>色光</a:t>
            </a:r>
            <a:r>
              <a:rPr lang="zh-CN" altLang="en-US" dirty="0">
                <a:latin typeface="Tahoma" panose="020B0604030504040204" pitchFamily="34" charset="0"/>
              </a:rPr>
              <a:t>按不同比例相加而取得其他色彩的一种方法。一种</a:t>
            </a:r>
            <a:r>
              <a:rPr lang="zh-CN" altLang="en-US" dirty="0">
                <a:latin typeface="Tahoma" panose="020B0604030504040204" pitchFamily="34" charset="0"/>
                <a:hlinkClick r:id="rId1"/>
              </a:rPr>
              <a:t>色光</a:t>
            </a:r>
            <a:r>
              <a:rPr lang="zh-CN" altLang="en-US" dirty="0">
                <a:latin typeface="Tahoma" panose="020B0604030504040204" pitchFamily="34" charset="0"/>
              </a:rPr>
              <a:t>与另一种特定的色光按一定比例混合，可以得到白色光。混合后产生白</a:t>
            </a:r>
            <a:r>
              <a:rPr lang="zh-CN" altLang="en-US" dirty="0">
                <a:latin typeface="Tahoma" panose="020B0604030504040204" pitchFamily="34" charset="0"/>
                <a:hlinkClick r:id="rId1"/>
              </a:rPr>
              <a:t>色光</a:t>
            </a:r>
            <a:r>
              <a:rPr lang="zh-CN" altLang="en-US" dirty="0">
                <a:latin typeface="Tahoma" panose="020B0604030504040204" pitchFamily="34" charset="0"/>
              </a:rPr>
              <a:t>的两种色光的色，称做</a:t>
            </a:r>
            <a:r>
              <a:rPr lang="zh-CN" altLang="en-US" dirty="0">
                <a:latin typeface="Tahoma" panose="020B0604030504040204" pitchFamily="34" charset="0"/>
                <a:hlinkClick r:id="rId2"/>
              </a:rPr>
              <a:t>互补色</a:t>
            </a:r>
            <a:r>
              <a:rPr lang="zh-CN" altLang="en-US" dirty="0">
                <a:latin typeface="Tahoma" panose="020B0604030504040204" pitchFamily="34" charset="0"/>
              </a:rPr>
              <a:t>。</a:t>
            </a:r>
            <a:endParaRPr lang="zh-CN" altLang="en-US" dirty="0">
              <a:latin typeface="Tahoma" panose="020B0604030504040204" pitchFamily="34" charset="0"/>
            </a:endParaRPr>
          </a:p>
        </p:txBody>
      </p:sp>
      <p:pic>
        <p:nvPicPr>
          <p:cNvPr id="87044" name="Picture 2" descr="https://wkretype.bdimg.com/retype/zoom/2773e011a6c30c2259019e85?pn=36&amp;o=jpg_6&amp;md5sum=c8642a4e8b4268090ed21de0c4c6b86f&amp;sign=a6c6060265&amp;png=3566308-3645007&amp;jpg=5197575-5307005"/>
          <p:cNvPicPr>
            <a:picLocks noChangeAspect="1"/>
          </p:cNvPicPr>
          <p:nvPr/>
        </p:nvPicPr>
        <p:blipFill>
          <a:blip r:embed="rId3"/>
          <a:srcRect l="25900" t="22890" r="23001" b="8978"/>
          <a:stretch>
            <a:fillRect/>
          </a:stretch>
        </p:blipFill>
        <p:spPr>
          <a:xfrm>
            <a:off x="2743200" y="2825750"/>
            <a:ext cx="4032250" cy="4032250"/>
          </a:xfrm>
          <a:prstGeom prst="rect">
            <a:avLst/>
          </a:prstGeom>
          <a:noFill/>
          <a:ln w="9525">
            <a:noFill/>
          </a:ln>
        </p:spPr>
      </p:pic>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标题 1"/>
          <p:cNvSpPr>
            <a:spLocks noGrp="1"/>
          </p:cNvSpPr>
          <p:nvPr/>
        </p:nvSpPr>
        <p:spPr>
          <a:xfrm>
            <a:off x="300038" y="61913"/>
            <a:ext cx="8159750" cy="722312"/>
          </a:xfrm>
          <a:prstGeom prst="rect">
            <a:avLst/>
          </a:prstGeom>
          <a:noFill/>
          <a:ln w="9525">
            <a:noFill/>
          </a:ln>
        </p:spPr>
        <p:txBody>
          <a:bodyPr anchor="b" anchorCtr="0"/>
          <a:p>
            <a:pPr algn="ctr" defTabSz="0" eaLnBrk="1" hangingPunct="1">
              <a:buSzPct val="130000"/>
            </a:pPr>
            <a:r>
              <a:rPr lang="zh-CN" altLang="en-US" sz="4400" dirty="0">
                <a:latin typeface="Calibri" panose="020F0502020204030204" pitchFamily="34" charset="0"/>
                <a:ea typeface="黑体" panose="02010609060101010101" pitchFamily="49" charset="-122"/>
                <a:sym typeface="Calibri" panose="020F0502020204030204" pitchFamily="34" charset="0"/>
              </a:rPr>
              <a:t>         </a:t>
            </a:r>
            <a:r>
              <a:rPr lang="zh-CN" altLang="en-US" sz="4000" dirty="0">
                <a:solidFill>
                  <a:schemeClr val="tx2"/>
                </a:solidFill>
                <a:latin typeface="Calibri" panose="020F0502020204030204" pitchFamily="34" charset="0"/>
                <a:ea typeface="黑体" panose="02010609060101010101" pitchFamily="49" charset="-122"/>
                <a:sym typeface="Calibri" panose="020F0502020204030204" pitchFamily="34" charset="0"/>
              </a:rPr>
              <a:t>减色法系统（CMYK）</a:t>
            </a:r>
            <a:endParaRPr lang="zh-CN" altLang="en-US" sz="4000" dirty="0">
              <a:solidFill>
                <a:schemeClr val="tx2"/>
              </a:solidFill>
              <a:latin typeface="Calibri" panose="020F0502020204030204" pitchFamily="34" charset="0"/>
              <a:ea typeface="黑体" panose="02010609060101010101" pitchFamily="49" charset="-122"/>
              <a:sym typeface="Calibri" panose="020F0502020204030204" pitchFamily="34" charset="0"/>
            </a:endParaRPr>
          </a:p>
        </p:txBody>
      </p:sp>
      <p:sp>
        <p:nvSpPr>
          <p:cNvPr id="89091" name="TextBox 2"/>
          <p:cNvSpPr txBox="1"/>
          <p:nvPr/>
        </p:nvSpPr>
        <p:spPr>
          <a:xfrm>
            <a:off x="611188" y="1052513"/>
            <a:ext cx="7848600" cy="923925"/>
          </a:xfrm>
          <a:prstGeom prst="rect">
            <a:avLst/>
          </a:prstGeom>
          <a:noFill/>
          <a:ln w="9525">
            <a:noFill/>
          </a:ln>
        </p:spPr>
        <p:txBody>
          <a:bodyPr>
            <a:spAutoFit/>
          </a:bodyPr>
          <a:p>
            <a:pPr eaLnBrk="1" hangingPunct="1">
              <a:buFont typeface="Wingdings" panose="05000000000000000000" pitchFamily="2" charset="2"/>
              <a:buChar char="u"/>
            </a:pPr>
            <a:r>
              <a:rPr lang="zh-CN" altLang="en-US" dirty="0">
                <a:latin typeface="Tahoma" panose="020B0604030504040204" pitchFamily="34" charset="0"/>
              </a:rPr>
              <a:t>一个</a:t>
            </a:r>
            <a:r>
              <a:rPr lang="zh-CN" altLang="en-US" b="1" dirty="0">
                <a:latin typeface="Tahoma" panose="020B0604030504040204" pitchFamily="34" charset="0"/>
              </a:rPr>
              <a:t>减色法</a:t>
            </a:r>
            <a:r>
              <a:rPr lang="zh-CN" altLang="en-US" dirty="0">
                <a:latin typeface="Tahoma" panose="020B0604030504040204" pitchFamily="34" charset="0"/>
              </a:rPr>
              <a:t>模型解释了</a:t>
            </a:r>
            <a:r>
              <a:rPr lang="zh-CN" altLang="en-US" dirty="0">
                <a:latin typeface="Tahoma" panose="020B0604030504040204" pitchFamily="34" charset="0"/>
                <a:hlinkClick r:id="rId1" tooltip="涂料"/>
              </a:rPr>
              <a:t>涂料</a:t>
            </a:r>
            <a:r>
              <a:rPr lang="zh-CN" altLang="en-US" dirty="0">
                <a:latin typeface="Tahoma" panose="020B0604030504040204" pitchFamily="34" charset="0"/>
              </a:rPr>
              <a:t>，</a:t>
            </a:r>
            <a:r>
              <a:rPr lang="zh-CN" altLang="en-US" dirty="0">
                <a:latin typeface="Tahoma" panose="020B0604030504040204" pitchFamily="34" charset="0"/>
                <a:hlinkClick r:id="rId2" tooltip="染料"/>
              </a:rPr>
              <a:t>染料</a:t>
            </a:r>
            <a:r>
              <a:rPr lang="zh-CN" altLang="en-US" dirty="0">
                <a:latin typeface="Tahoma" panose="020B0604030504040204" pitchFamily="34" charset="0"/>
              </a:rPr>
              <a:t>，</a:t>
            </a:r>
            <a:r>
              <a:rPr lang="zh-CN" altLang="en-US" dirty="0">
                <a:latin typeface="Tahoma" panose="020B0604030504040204" pitchFamily="34" charset="0"/>
                <a:hlinkClick r:id="rId3" tooltip="墨水"/>
              </a:rPr>
              <a:t>墨水</a:t>
            </a:r>
            <a:r>
              <a:rPr lang="zh-CN" altLang="en-US" dirty="0">
                <a:latin typeface="Tahoma" panose="020B0604030504040204" pitchFamily="34" charset="0"/>
              </a:rPr>
              <a:t>和</a:t>
            </a:r>
            <a:r>
              <a:rPr lang="zh-CN" altLang="en-US" dirty="0">
                <a:latin typeface="Tahoma" panose="020B0604030504040204" pitchFamily="34" charset="0"/>
                <a:hlinkClick r:id="rId4" tooltip="天然色素（页面不存在）"/>
              </a:rPr>
              <a:t>天然色素</a:t>
            </a:r>
            <a:r>
              <a:rPr lang="zh-CN" altLang="en-US" dirty="0">
                <a:latin typeface="Tahoma" panose="020B0604030504040204" pitchFamily="34" charset="0"/>
              </a:rPr>
              <a:t>的混合物产生的颜色，每个</a:t>
            </a:r>
            <a:r>
              <a:rPr lang="zh-CN" altLang="en-US" dirty="0">
                <a:latin typeface="Tahoma" panose="020B0604030504040204" pitchFamily="34" charset="0"/>
                <a:hlinkClick r:id="rId5" tooltip="颜色"/>
              </a:rPr>
              <a:t>颜色</a:t>
            </a:r>
            <a:r>
              <a:rPr lang="zh-CN" altLang="en-US" dirty="0">
                <a:latin typeface="Tahoma" panose="020B0604030504040204" pitchFamily="34" charset="0"/>
              </a:rPr>
              <a:t>会减去（即吸收）某些</a:t>
            </a:r>
            <a:r>
              <a:rPr lang="zh-CN" altLang="en-US" dirty="0">
                <a:latin typeface="Tahoma" panose="020B0604030504040204" pitchFamily="34" charset="0"/>
                <a:hlinkClick r:id="rId6" tooltip="波长"/>
              </a:rPr>
              <a:t>波长</a:t>
            </a:r>
            <a:r>
              <a:rPr lang="zh-CN" altLang="en-US" dirty="0">
                <a:latin typeface="Tahoma" panose="020B0604030504040204" pitchFamily="34" charset="0"/>
              </a:rPr>
              <a:t>的</a:t>
            </a:r>
            <a:r>
              <a:rPr lang="zh-CN" altLang="en-US" dirty="0">
                <a:latin typeface="Tahoma" panose="020B0604030504040204" pitchFamily="34" charset="0"/>
                <a:hlinkClick r:id="rId7" tooltip="光"/>
              </a:rPr>
              <a:t>光</a:t>
            </a:r>
            <a:r>
              <a:rPr lang="zh-CN" altLang="en-US" dirty="0">
                <a:latin typeface="Tahoma" panose="020B0604030504040204" pitchFamily="34" charset="0"/>
              </a:rPr>
              <a:t>并向其他反射。表面所显示的颜色取决于它反映在</a:t>
            </a:r>
            <a:r>
              <a:rPr lang="zh-CN" altLang="en-US" dirty="0">
                <a:latin typeface="Tahoma" panose="020B0604030504040204" pitchFamily="34" charset="0"/>
                <a:hlinkClick r:id="rId8" tooltip="电磁波谱"/>
              </a:rPr>
              <a:t>电磁波谱</a:t>
            </a:r>
            <a:r>
              <a:rPr lang="zh-CN" altLang="en-US" dirty="0">
                <a:latin typeface="Tahoma" panose="020B0604030504040204" pitchFamily="34" charset="0"/>
              </a:rPr>
              <a:t>的颜色。</a:t>
            </a:r>
            <a:endParaRPr lang="zh-CN" altLang="en-US" dirty="0">
              <a:latin typeface="Tahoma" panose="020B0604030504040204" pitchFamily="34" charset="0"/>
            </a:endParaRPr>
          </a:p>
        </p:txBody>
      </p:sp>
      <p:pic>
        <p:nvPicPr>
          <p:cNvPr id="89092" name="Picture 2" descr="https://wkretype.bdimg.com/retype/zoom/2773e011a6c30c2259019e85?pn=37&amp;o=jpg_6&amp;md5sum=c8642a4e8b4268090ed21de0c4c6b86f&amp;sign=a6c6060265&amp;png=3645008-3722976&amp;jpg=5307006-5415775"/>
          <p:cNvPicPr>
            <a:picLocks noChangeAspect="1"/>
          </p:cNvPicPr>
          <p:nvPr/>
        </p:nvPicPr>
        <p:blipFill>
          <a:blip r:embed="rId9"/>
          <a:srcRect l="24844" t="22400" r="24756" b="10400"/>
          <a:stretch>
            <a:fillRect/>
          </a:stretch>
        </p:blipFill>
        <p:spPr>
          <a:xfrm>
            <a:off x="2376488" y="2536825"/>
            <a:ext cx="4318000" cy="4321175"/>
          </a:xfrm>
          <a:prstGeom prst="rect">
            <a:avLst/>
          </a:prstGeom>
          <a:noFill/>
          <a:ln w="9525">
            <a:noFill/>
          </a:ln>
        </p:spPr>
      </p:pic>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标题 1"/>
          <p:cNvSpPr>
            <a:spLocks noGrp="1"/>
          </p:cNvSpPr>
          <p:nvPr/>
        </p:nvSpPr>
        <p:spPr>
          <a:xfrm>
            <a:off x="412750" y="-196850"/>
            <a:ext cx="8159750" cy="990600"/>
          </a:xfrm>
          <a:prstGeom prst="rect">
            <a:avLst/>
          </a:prstGeom>
          <a:noFill/>
          <a:ln w="9525">
            <a:noFill/>
          </a:ln>
        </p:spPr>
        <p:txBody>
          <a:bodyPr anchor="b" anchorCtr="0"/>
          <a:p>
            <a:pPr algn="ctr" defTabSz="0" eaLnBrk="1" hangingPunct="1">
              <a:buSzPct val="130000"/>
            </a:pPr>
            <a:r>
              <a:rPr lang="zh-CN" altLang="zh-CN" sz="4000" dirty="0">
                <a:solidFill>
                  <a:schemeClr val="tx2"/>
                </a:solidFill>
                <a:latin typeface="Calibri" panose="020F0502020204030204" pitchFamily="34" charset="0"/>
                <a:ea typeface="黑体" panose="02010609060101010101" pitchFamily="49" charset="-122"/>
                <a:sym typeface="Calibri" panose="020F0502020204030204" pitchFamily="34" charset="0"/>
              </a:rPr>
              <a:t>RGB</a:t>
            </a:r>
            <a:r>
              <a:rPr lang="zh-CN" altLang="en-US" sz="4000" dirty="0">
                <a:solidFill>
                  <a:schemeClr val="tx2"/>
                </a:solidFill>
                <a:latin typeface="Calibri" panose="020F0502020204030204" pitchFamily="34" charset="0"/>
                <a:ea typeface="黑体" panose="02010609060101010101" pitchFamily="49" charset="-122"/>
                <a:sym typeface="Calibri" panose="020F0502020204030204" pitchFamily="34" charset="0"/>
              </a:rPr>
              <a:t>颜色空间</a:t>
            </a:r>
            <a:endParaRPr lang="zh-CN" altLang="en-US" sz="4000" dirty="0">
              <a:solidFill>
                <a:schemeClr val="tx2"/>
              </a:solidFill>
              <a:latin typeface="Calibri" panose="020F0502020204030204" pitchFamily="34" charset="0"/>
              <a:ea typeface="黑体" panose="02010609060101010101" pitchFamily="49" charset="-122"/>
              <a:sym typeface="Calibri" panose="020F0502020204030204" pitchFamily="34" charset="0"/>
            </a:endParaRPr>
          </a:p>
        </p:txBody>
      </p:sp>
      <p:sp>
        <p:nvSpPr>
          <p:cNvPr id="90115" name="Content Placeholder 2"/>
          <p:cNvSpPr>
            <a:spLocks noGrp="1"/>
          </p:cNvSpPr>
          <p:nvPr/>
        </p:nvSpPr>
        <p:spPr>
          <a:xfrm>
            <a:off x="171450" y="1600200"/>
            <a:ext cx="4114800" cy="4525963"/>
          </a:xfrm>
          <a:prstGeom prst="rect">
            <a:avLst/>
          </a:prstGeom>
          <a:noFill/>
          <a:ln w="9525">
            <a:noFill/>
          </a:ln>
        </p:spPr>
        <p:txBody>
          <a:bodyPr/>
          <a:p>
            <a:pPr marL="514350" indent="-514350" defTabSz="0" eaLnBrk="1" hangingPunct="1">
              <a:spcBef>
                <a:spcPct val="20000"/>
              </a:spcBef>
              <a:buFont typeface="Wingdings" panose="05000000000000000000" pitchFamily="2" charset="2"/>
              <a:buChar char="u"/>
            </a:pPr>
            <a:r>
              <a:rPr lang="zh-CN" altLang="en-US" sz="3200" dirty="0">
                <a:latin typeface="黑体" panose="02010609060101010101" pitchFamily="49" charset="-122"/>
                <a:ea typeface="黑体" panose="02010609060101010101" pitchFamily="49" charset="-122"/>
                <a:sym typeface="Calibri" panose="020F0502020204030204" pitchFamily="34" charset="0"/>
              </a:rPr>
              <a:t>		可被显示器表达的颜色</a:t>
            </a:r>
            <a:endParaRPr lang="en-US" altLang="zh-CN" sz="3200" dirty="0">
              <a:latin typeface="黑体" panose="02010609060101010101" pitchFamily="49" charset="-122"/>
              <a:ea typeface="黑体" panose="02010609060101010101" pitchFamily="49" charset="-122"/>
              <a:sym typeface="Calibri" panose="020F0502020204030204" pitchFamily="34" charset="0"/>
            </a:endParaRPr>
          </a:p>
          <a:p>
            <a:pPr marL="514350" indent="-514350" defTabSz="0" eaLnBrk="1" hangingPunct="1">
              <a:buFont typeface="Wingdings" panose="05000000000000000000" pitchFamily="2" charset="2"/>
              <a:buChar char="u"/>
            </a:pPr>
            <a:r>
              <a:rPr lang="zh-CN" altLang="en-US" sz="3200" dirty="0">
                <a:latin typeface="黑体" panose="02010609060101010101" pitchFamily="49" charset="-122"/>
                <a:ea typeface="黑体" panose="02010609060101010101" pitchFamily="49" charset="-122"/>
                <a:sym typeface="Calibri" panose="020F0502020204030204" pitchFamily="34" charset="0"/>
              </a:rPr>
              <a:t>		感知上不均匀</a:t>
            </a:r>
            <a:endParaRPr lang="zh-CN" altLang="en-US" sz="3200" dirty="0">
              <a:latin typeface="黑体" panose="02010609060101010101" pitchFamily="49" charset="-122"/>
              <a:ea typeface="黑体" panose="02010609060101010101" pitchFamily="49" charset="-122"/>
              <a:sym typeface="Calibri" panose="020F0502020204030204" pitchFamily="34" charset="0"/>
            </a:endParaRPr>
          </a:p>
        </p:txBody>
      </p:sp>
      <p:pic>
        <p:nvPicPr>
          <p:cNvPr id="90116" name="Picture 2"/>
          <p:cNvPicPr>
            <a:picLocks noChangeAspect="1"/>
          </p:cNvPicPr>
          <p:nvPr/>
        </p:nvPicPr>
        <p:blipFill>
          <a:blip r:embed="rId1"/>
          <a:stretch>
            <a:fillRect/>
          </a:stretch>
        </p:blipFill>
        <p:spPr>
          <a:xfrm>
            <a:off x="4338638" y="1714500"/>
            <a:ext cx="4233862" cy="4148138"/>
          </a:xfrm>
          <a:prstGeom prst="rect">
            <a:avLst/>
          </a:prstGeom>
          <a:noFill/>
          <a:ln w="9525">
            <a:noFill/>
          </a:ln>
        </p:spPr>
      </p:pic>
      <p:sp>
        <p:nvSpPr>
          <p:cNvPr id="90117" name="TextBox 11"/>
          <p:cNvSpPr/>
          <p:nvPr/>
        </p:nvSpPr>
        <p:spPr>
          <a:xfrm>
            <a:off x="6494463" y="5949950"/>
            <a:ext cx="2295525" cy="260350"/>
          </a:xfrm>
          <a:prstGeom prst="rect">
            <a:avLst/>
          </a:prstGeom>
          <a:noFill/>
          <a:ln w="9525">
            <a:noFill/>
          </a:ln>
        </p:spPr>
        <p:txBody>
          <a:bodyPr wrap="none">
            <a:spAutoFit/>
          </a:bodyPr>
          <a:p>
            <a:pPr eaLnBrk="1" hangingPunct="1"/>
            <a:r>
              <a:rPr lang="en-US" altLang="zh-CN" sz="1100" dirty="0">
                <a:solidFill>
                  <a:srgbClr val="000000"/>
                </a:solidFill>
                <a:latin typeface="Calibri" panose="020F0502020204030204" pitchFamily="34" charset="0"/>
                <a:sym typeface="Calibri" panose="020F0502020204030204" pitchFamily="34" charset="0"/>
              </a:rPr>
              <a:t>C. Ware, “Visual Thinking for Design”</a:t>
            </a:r>
            <a:endParaRPr lang="zh-CN" altLang="en-US" sz="1100" dirty="0">
              <a:solidFill>
                <a:srgbClr val="000000"/>
              </a:solidFill>
              <a:latin typeface="Calibri" panose="020F0502020204030204" pitchFamily="34" charset="0"/>
              <a:sym typeface="宋体" panose="02010600030101010101" pitchFamily="2" charset="-122"/>
            </a:endParaRPr>
          </a:p>
        </p:txBody>
      </p:sp>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标题 1"/>
          <p:cNvSpPr>
            <a:spLocks noGrp="1"/>
          </p:cNvSpPr>
          <p:nvPr/>
        </p:nvSpPr>
        <p:spPr>
          <a:xfrm>
            <a:off x="309563" y="-217487"/>
            <a:ext cx="8159750" cy="990600"/>
          </a:xfrm>
          <a:prstGeom prst="rect">
            <a:avLst/>
          </a:prstGeom>
          <a:noFill/>
          <a:ln w="9525">
            <a:noFill/>
          </a:ln>
        </p:spPr>
        <p:txBody>
          <a:bodyPr anchor="b" anchorCtr="0"/>
          <a:p>
            <a:pPr algn="ctr" defTabSz="0" eaLnBrk="1" hangingPunct="1">
              <a:buSzPct val="130000"/>
            </a:pPr>
            <a:r>
              <a:rPr lang="zh-CN" altLang="zh-CN" sz="4000" dirty="0">
                <a:solidFill>
                  <a:schemeClr val="tx2"/>
                </a:solidFill>
                <a:latin typeface="Calibri" panose="020F0502020204030204" pitchFamily="34" charset="0"/>
                <a:ea typeface="黑体" panose="02010609060101010101" pitchFamily="49" charset="-122"/>
                <a:sym typeface="Calibri" panose="020F0502020204030204" pitchFamily="34" charset="0"/>
              </a:rPr>
              <a:t>HSL</a:t>
            </a:r>
            <a:r>
              <a:rPr lang="zh-CN" altLang="en-US" sz="4000" dirty="0">
                <a:solidFill>
                  <a:schemeClr val="tx2"/>
                </a:solidFill>
                <a:latin typeface="Calibri" panose="020F0502020204030204" pitchFamily="34" charset="0"/>
                <a:ea typeface="黑体" panose="02010609060101010101" pitchFamily="49" charset="-122"/>
                <a:sym typeface="Calibri" panose="020F0502020204030204" pitchFamily="34" charset="0"/>
              </a:rPr>
              <a:t>颜色空间</a:t>
            </a:r>
            <a:endParaRPr lang="zh-CN" altLang="en-US" sz="4000" dirty="0">
              <a:solidFill>
                <a:schemeClr val="tx2"/>
              </a:solidFill>
              <a:latin typeface="Calibri" panose="020F0502020204030204" pitchFamily="34" charset="0"/>
              <a:ea typeface="黑体" panose="02010609060101010101" pitchFamily="49" charset="-122"/>
              <a:sym typeface="Calibri" panose="020F0502020204030204" pitchFamily="34" charset="0"/>
            </a:endParaRPr>
          </a:p>
        </p:txBody>
      </p:sp>
      <p:sp>
        <p:nvSpPr>
          <p:cNvPr id="91139" name="Content Placeholder 2"/>
          <p:cNvSpPr>
            <a:spLocks noGrp="1"/>
          </p:cNvSpPr>
          <p:nvPr/>
        </p:nvSpPr>
        <p:spPr>
          <a:xfrm>
            <a:off x="450850" y="1639888"/>
            <a:ext cx="4260850" cy="4373562"/>
          </a:xfrm>
          <a:prstGeom prst="rect">
            <a:avLst/>
          </a:prstGeom>
          <a:noFill/>
          <a:ln w="9525">
            <a:noFill/>
          </a:ln>
        </p:spPr>
        <p:txBody>
          <a:bodyPr/>
          <a:p>
            <a:pPr defTabSz="0" eaLnBrk="1" hangingPunct="1">
              <a:lnSpc>
                <a:spcPct val="115000"/>
              </a:lnSpc>
              <a:spcBef>
                <a:spcPct val="20000"/>
              </a:spcBef>
              <a:buFont typeface="Wingdings" panose="05000000000000000000" pitchFamily="2" charset="2"/>
              <a:buChar char="u"/>
            </a:pPr>
            <a:r>
              <a:rPr lang="zh-CN" altLang="en-US" sz="2800" dirty="0">
                <a:latin typeface="黑体" panose="02010609060101010101" pitchFamily="49" charset="-122"/>
                <a:ea typeface="黑体" panose="02010609060101010101" pitchFamily="49" charset="-122"/>
                <a:sym typeface="Calibri" panose="020F0502020204030204" pitchFamily="34" charset="0"/>
              </a:rPr>
              <a:t>色相（Hue） </a:t>
            </a:r>
            <a:endParaRPr lang="zh-CN" altLang="en-US" sz="2800" dirty="0">
              <a:latin typeface="黑体" panose="02010609060101010101" pitchFamily="49" charset="-122"/>
              <a:ea typeface="黑体" panose="02010609060101010101" pitchFamily="49" charset="-122"/>
              <a:sym typeface="Calibri" panose="020F0502020204030204" pitchFamily="34" charset="0"/>
            </a:endParaRPr>
          </a:p>
          <a:p>
            <a:pPr defTabSz="0" eaLnBrk="1" hangingPunct="1">
              <a:lnSpc>
                <a:spcPct val="115000"/>
              </a:lnSpc>
              <a:spcBef>
                <a:spcPct val="20000"/>
              </a:spcBef>
            </a:pPr>
            <a:r>
              <a:rPr lang="zh-CN" altLang="en-US" sz="2800" dirty="0">
                <a:latin typeface="黑体" panose="02010609060101010101" pitchFamily="49" charset="-122"/>
                <a:ea typeface="黑体" panose="02010609060101010101" pitchFamily="49" charset="-122"/>
                <a:sym typeface="Calibri" panose="020F0502020204030204" pitchFamily="34" charset="0"/>
              </a:rPr>
              <a:t>		</a:t>
            </a:r>
            <a:r>
              <a:rPr lang="zh-CN" altLang="en-US" dirty="0">
                <a:latin typeface="黑体" panose="02010609060101010101" pitchFamily="49" charset="-122"/>
                <a:ea typeface="黑体" panose="02010609060101010101" pitchFamily="49" charset="-122"/>
                <a:sym typeface="Calibri" panose="020F0502020204030204" pitchFamily="34" charset="0"/>
              </a:rPr>
              <a:t>–人类认为的颜色</a:t>
            </a:r>
            <a:endParaRPr lang="zh-CN" altLang="en-US" dirty="0">
              <a:latin typeface="黑体" panose="02010609060101010101" pitchFamily="49" charset="-122"/>
              <a:ea typeface="黑体" panose="02010609060101010101" pitchFamily="49" charset="-122"/>
              <a:sym typeface="Calibri" panose="020F0502020204030204" pitchFamily="34" charset="0"/>
            </a:endParaRPr>
          </a:p>
          <a:p>
            <a:pPr defTabSz="0" eaLnBrk="1" hangingPunct="1">
              <a:lnSpc>
                <a:spcPct val="115000"/>
              </a:lnSpc>
              <a:spcBef>
                <a:spcPct val="50000"/>
              </a:spcBef>
              <a:buFont typeface="Wingdings" panose="05000000000000000000" pitchFamily="2" charset="2"/>
              <a:buChar char="u"/>
            </a:pPr>
            <a:r>
              <a:rPr lang="zh-CN" altLang="en-US" sz="2800" dirty="0">
                <a:latin typeface="黑体" panose="02010609060101010101" pitchFamily="49" charset="-122"/>
                <a:ea typeface="黑体" panose="02010609060101010101" pitchFamily="49" charset="-122"/>
                <a:sym typeface="Calibri" panose="020F0502020204030204" pitchFamily="34" charset="0"/>
              </a:rPr>
              <a:t>饱和度（Saturation） 	</a:t>
            </a:r>
            <a:r>
              <a:rPr lang="zh-CN" altLang="en-US" dirty="0">
                <a:latin typeface="黑体" panose="02010609060101010101" pitchFamily="49" charset="-122"/>
                <a:ea typeface="黑体" panose="02010609060101010101" pitchFamily="49" charset="-122"/>
                <a:sym typeface="Calibri" panose="020F0502020204030204" pitchFamily="34" charset="0"/>
              </a:rPr>
              <a:t>–纯度，与灰色的距离</a:t>
            </a:r>
            <a:endParaRPr lang="zh-CN" altLang="en-US" dirty="0">
              <a:latin typeface="黑体" panose="02010609060101010101" pitchFamily="49" charset="-122"/>
              <a:ea typeface="黑体" panose="02010609060101010101" pitchFamily="49" charset="-122"/>
              <a:sym typeface="Calibri" panose="020F0502020204030204" pitchFamily="34" charset="0"/>
            </a:endParaRPr>
          </a:p>
          <a:p>
            <a:pPr defTabSz="0" eaLnBrk="1" hangingPunct="1">
              <a:lnSpc>
                <a:spcPct val="115000"/>
              </a:lnSpc>
              <a:spcBef>
                <a:spcPct val="50000"/>
              </a:spcBef>
              <a:buFont typeface="Wingdings" panose="05000000000000000000" pitchFamily="2" charset="2"/>
              <a:buChar char="u"/>
            </a:pPr>
            <a:r>
              <a:rPr lang="zh-CN" altLang="en-US" sz="2800" dirty="0">
                <a:latin typeface="黑体" panose="02010609060101010101" pitchFamily="49" charset="-122"/>
                <a:ea typeface="黑体" panose="02010609060101010101" pitchFamily="49" charset="-122"/>
                <a:sym typeface="Calibri" panose="020F0502020204030204" pitchFamily="34" charset="0"/>
              </a:rPr>
              <a:t>亮度（Lightness） </a:t>
            </a:r>
            <a:endParaRPr lang="zh-CN" altLang="en-US" sz="2800" dirty="0">
              <a:latin typeface="黑体" panose="02010609060101010101" pitchFamily="49" charset="-122"/>
              <a:ea typeface="黑体" panose="02010609060101010101" pitchFamily="49" charset="-122"/>
              <a:sym typeface="Calibri" panose="020F0502020204030204" pitchFamily="34" charset="0"/>
            </a:endParaRPr>
          </a:p>
          <a:p>
            <a:pPr defTabSz="0" eaLnBrk="1" hangingPunct="1">
              <a:lnSpc>
                <a:spcPct val="115000"/>
              </a:lnSpc>
              <a:spcBef>
                <a:spcPct val="20000"/>
              </a:spcBef>
            </a:pPr>
            <a:r>
              <a:rPr lang="zh-CN" altLang="en-US" sz="2800" dirty="0">
                <a:latin typeface="黑体" panose="02010609060101010101" pitchFamily="49" charset="-122"/>
                <a:ea typeface="黑体" panose="02010609060101010101" pitchFamily="49" charset="-122"/>
                <a:sym typeface="Calibri" panose="020F0502020204030204" pitchFamily="34" charset="0"/>
              </a:rPr>
              <a:t>		</a:t>
            </a:r>
            <a:r>
              <a:rPr lang="zh-CN" altLang="en-US" dirty="0">
                <a:latin typeface="黑体" panose="02010609060101010101" pitchFamily="49" charset="-122"/>
                <a:ea typeface="黑体" panose="02010609060101010101" pitchFamily="49" charset="-122"/>
                <a:sym typeface="Calibri" panose="020F0502020204030204" pitchFamily="34" charset="0"/>
              </a:rPr>
              <a:t>– 从黑色到亮色</a:t>
            </a:r>
            <a:endParaRPr lang="zh-CN" altLang="en-US" dirty="0">
              <a:latin typeface="黑体" panose="02010609060101010101" pitchFamily="49" charset="-122"/>
              <a:ea typeface="黑体" panose="02010609060101010101" pitchFamily="49" charset="-122"/>
              <a:sym typeface="Calibri" panose="020F0502020204030204" pitchFamily="34" charset="0"/>
            </a:endParaRPr>
          </a:p>
        </p:txBody>
      </p:sp>
      <p:sp>
        <p:nvSpPr>
          <p:cNvPr id="91140" name="TextBox 11"/>
          <p:cNvSpPr/>
          <p:nvPr/>
        </p:nvSpPr>
        <p:spPr>
          <a:xfrm>
            <a:off x="6494463" y="5894388"/>
            <a:ext cx="2330450" cy="258762"/>
          </a:xfrm>
          <a:prstGeom prst="rect">
            <a:avLst/>
          </a:prstGeom>
          <a:noFill/>
          <a:ln w="9525">
            <a:noFill/>
          </a:ln>
        </p:spPr>
        <p:txBody>
          <a:bodyPr wrap="none">
            <a:spAutoFit/>
          </a:bodyPr>
          <a:p>
            <a:pPr eaLnBrk="1" hangingPunct="1"/>
            <a:r>
              <a:rPr lang="en-US" altLang="zh-CN" sz="1100" b="1" dirty="0">
                <a:solidFill>
                  <a:srgbClr val="000000"/>
                </a:solidFill>
                <a:latin typeface="Calibri" panose="020F0502020204030204" pitchFamily="34" charset="0"/>
                <a:sym typeface="Calibri" panose="020F0502020204030204" pitchFamily="34" charset="0"/>
              </a:rPr>
              <a:t>C. Ware, “Visual Thinking for Design”</a:t>
            </a:r>
            <a:endParaRPr lang="en-US" altLang="zh-CN" sz="1100" b="1" dirty="0">
              <a:solidFill>
                <a:srgbClr val="000000"/>
              </a:solidFill>
              <a:latin typeface="Calibri" panose="020F0502020204030204" pitchFamily="34" charset="0"/>
              <a:sym typeface="Calibri" panose="020F0502020204030204" pitchFamily="34" charset="0"/>
            </a:endParaRPr>
          </a:p>
        </p:txBody>
      </p:sp>
      <p:pic>
        <p:nvPicPr>
          <p:cNvPr id="91141" name="Picture 4" descr="C:\Users\CHEN\Desktop\sdfsdfsdfsdfsfs\images\07-Color_img_23.jpg"/>
          <p:cNvPicPr>
            <a:picLocks noChangeAspect="1"/>
          </p:cNvPicPr>
          <p:nvPr/>
        </p:nvPicPr>
        <p:blipFill>
          <a:blip r:embed="rId1"/>
          <a:stretch>
            <a:fillRect/>
          </a:stretch>
        </p:blipFill>
        <p:spPr>
          <a:xfrm>
            <a:off x="4714875" y="1643063"/>
            <a:ext cx="3857625" cy="4111625"/>
          </a:xfrm>
          <a:prstGeom prst="rect">
            <a:avLst/>
          </a:prstGeom>
          <a:noFill/>
          <a:ln w="9525">
            <a:noFill/>
          </a:ln>
        </p:spPr>
      </p:pic>
      <p:sp>
        <p:nvSpPr>
          <p:cNvPr id="91142" name="TextBox 6"/>
          <p:cNvSpPr txBox="1"/>
          <p:nvPr/>
        </p:nvSpPr>
        <p:spPr>
          <a:xfrm>
            <a:off x="442913" y="5441950"/>
            <a:ext cx="5616575" cy="647700"/>
          </a:xfrm>
          <a:prstGeom prst="rect">
            <a:avLst/>
          </a:prstGeom>
          <a:noFill/>
          <a:ln w="9525">
            <a:noFill/>
          </a:ln>
        </p:spPr>
        <p:txBody>
          <a:bodyPr>
            <a:spAutoFit/>
          </a:bodyPr>
          <a:p>
            <a:pPr eaLnBrk="1" hangingPunct="1"/>
            <a:r>
              <a:rPr lang="zh-CN" altLang="en-US" dirty="0">
                <a:latin typeface="Tahoma" panose="020B0604030504040204" pitchFamily="34" charset="0"/>
              </a:rPr>
              <a:t>大区域（背景）建议用低饱和度的颜色填充，小区域建议用高饱和度的颜色填充，以增强被识别能力</a:t>
            </a:r>
            <a:endParaRPr lang="zh-CN" altLang="en-US" dirty="0">
              <a:latin typeface="Tahoma" panose="020B0604030504040204" pitchFamily="34" charset="0"/>
            </a:endParaRPr>
          </a:p>
        </p:txBody>
      </p:sp>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标题 1"/>
          <p:cNvSpPr/>
          <p:nvPr/>
        </p:nvSpPr>
        <p:spPr>
          <a:xfrm>
            <a:off x="539750" y="3068638"/>
            <a:ext cx="8229600" cy="1143000"/>
          </a:xfrm>
          <a:prstGeom prst="rect">
            <a:avLst/>
          </a:prstGeom>
          <a:noFill/>
          <a:ln w="9525">
            <a:noFill/>
          </a:ln>
        </p:spPr>
        <p:txBody>
          <a:bodyPr/>
          <a:p>
            <a:pPr marL="571500" indent="-571500" algn="ctr" eaLnBrk="1" hangingPunct="1">
              <a:buSzPct val="130000"/>
            </a:pPr>
            <a:endParaRPr lang="zh-CN" altLang="zh-CN" sz="4800" dirty="0">
              <a:latin typeface="Calibri" panose="020F0502020204030204" pitchFamily="34" charset="0"/>
              <a:sym typeface="Calibri" panose="020F0502020204030204" pitchFamily="34" charset="0"/>
            </a:endParaRPr>
          </a:p>
        </p:txBody>
      </p:sp>
      <p:sp>
        <p:nvSpPr>
          <p:cNvPr id="147459" name="标题 1"/>
          <p:cNvSpPr>
            <a:spLocks noGrp="1" noChangeArrowheads="1"/>
          </p:cNvSpPr>
          <p:nvPr>
            <p:ph type="title" idx="4294967295"/>
          </p:nvPr>
        </p:nvSpPr>
        <p:spPr>
          <a:xfrm>
            <a:off x="830263" y="0"/>
            <a:ext cx="7648575" cy="779463"/>
          </a:xfrm>
        </p:spPr>
        <p:txBody>
          <a:bodyPr vert="horz" wrap="square" lIns="91440" tIns="45720" rIns="91440" bIns="45720" numCol="1" anchor="b" anchorCtr="0" compatLnSpc="1"/>
          <a:lstStyle/>
          <a:p>
            <a:pPr marL="0" marR="0" lvl="0" indent="0" algn="ctr" defTabSz="0" rtl="0" eaLnBrk="0" fontAlgn="base" latinLnBrk="0" hangingPunct="0">
              <a:lnSpc>
                <a:spcPct val="100000"/>
              </a:lnSpc>
              <a:spcBef>
                <a:spcPct val="0"/>
              </a:spcBef>
              <a:spcAft>
                <a:spcPct val="0"/>
              </a:spcAft>
              <a:buClrTx/>
              <a:buSzPct val="130000"/>
              <a:buFontTx/>
              <a:buNone/>
              <a:defRPr/>
            </a:pPr>
            <a:r>
              <a:rPr kumimoji="0" lang="zh-CN" altLang="en-US" sz="4000" b="1" i="0" u="none" strike="noStrike" kern="0" cap="none" spc="0" normalizeH="0" baseline="0" noProof="1" smtClean="0">
                <a:ln>
                  <a:noFill/>
                </a:ln>
                <a:solidFill>
                  <a:schemeClr val="accent4"/>
                </a:solidFill>
                <a:effectLst/>
                <a:uLnTx/>
                <a:uFillTx/>
                <a:latin typeface="Calibri" panose="020F0502020204030204" pitchFamily="34" charset="0"/>
                <a:ea typeface="黑体" panose="02010609060101010101" pitchFamily="49" charset="-122"/>
                <a:cs typeface="+mj-cs"/>
                <a:sym typeface="黑体" panose="02010609060101010101" pitchFamily="49" charset="-122"/>
              </a:rPr>
              <a:t>可视化编码</a:t>
            </a:r>
            <a:endParaRPr kumimoji="0" lang="zh-CN" altLang="en-US" sz="4000" b="1" i="0" u="none" strike="noStrike" kern="0" cap="none" spc="0" normalizeH="0" baseline="0" noProof="1" smtClean="0">
              <a:ln>
                <a:noFill/>
              </a:ln>
              <a:solidFill>
                <a:schemeClr val="accent4"/>
              </a:solidFill>
              <a:effectLst/>
              <a:uLnTx/>
              <a:uFillTx/>
              <a:latin typeface="Calibri" panose="020F0502020204030204" pitchFamily="34" charset="0"/>
              <a:ea typeface="黑体" panose="02010609060101010101" pitchFamily="49" charset="-122"/>
              <a:cs typeface="+mj-cs"/>
              <a:sym typeface="黑体" panose="02010609060101010101" pitchFamily="49" charset="-122"/>
            </a:endParaRPr>
          </a:p>
        </p:txBody>
      </p:sp>
      <p:sp>
        <p:nvSpPr>
          <p:cNvPr id="7" name="内容占位符 6"/>
          <p:cNvSpPr/>
          <p:nvPr/>
        </p:nvSpPr>
        <p:spPr bwMode="auto">
          <a:xfrm>
            <a:off x="136525" y="960438"/>
            <a:ext cx="9036050" cy="4935538"/>
          </a:xfrm>
          <a:prstGeom prst="rect">
            <a:avLst/>
          </a:prstGeom>
          <a:noFill/>
          <a:ln w="9525">
            <a:noFill/>
            <a:miter lim="800000"/>
          </a:ln>
        </p:spPr>
        <p:txBody>
          <a:bodyPr/>
          <a:lstStyle/>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1" lang="zh-CN" altLang="en-US" sz="2400" b="1" i="0" u="none" strike="noStrike" kern="1200" cap="none" spc="0" normalizeH="0" baseline="0" noProof="1">
                <a:ln>
                  <a:noFill/>
                </a:ln>
                <a:solidFill>
                  <a:schemeClr val="tx1"/>
                </a:solidFill>
                <a:effectLst/>
                <a:uLnTx/>
                <a:uFillTx/>
                <a:latin typeface="Tahoma" panose="020B0604030504040204" pitchFamily="34" charset="0"/>
                <a:ea typeface="宋体" panose="02010600030101010101" pitchFamily="2" charset="-122"/>
                <a:cs typeface="+mn-cs"/>
              </a:rPr>
              <a:t>  </a:t>
            </a:r>
            <a:r>
              <a:rPr kumimoji="1" lang="zh-CN" altLang="en-US" sz="24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rPr>
              <a:t>信息可视化的核心内容，将数据信息映射成可视化元素</a:t>
            </a:r>
            <a:endParaRPr kumimoji="1" lang="en-US" altLang="zh-CN" sz="24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1" lang="zh-CN" altLang="en-US" sz="24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rPr>
              <a:t>  表达直观、易于理解和记忆</a:t>
            </a:r>
            <a:endParaRPr kumimoji="1" lang="zh-CN" altLang="en-US" sz="24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1" lang="zh-CN" altLang="en-US" sz="24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rPr>
              <a:t>  数据包含属性和值量种含义</a:t>
            </a:r>
            <a:endParaRPr kumimoji="1" lang="zh-CN" altLang="en-US" sz="24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Char char="n"/>
              <a:defRPr/>
            </a:pPr>
            <a:r>
              <a:rPr kumimoji="1" lang="zh-CN" altLang="en-US" sz="24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rPr>
              <a:t>  可视化编码：</a:t>
            </a:r>
            <a:r>
              <a:rPr kumimoji="1" lang="zh-CN" altLang="en-US" sz="2400" b="0" i="0" u="none" strike="noStrike" kern="1200" cap="none" spc="0" normalizeH="0" baseline="0" noProof="1">
                <a:ln>
                  <a:noFill/>
                </a:ln>
                <a:solidFill>
                  <a:srgbClr val="FF0000"/>
                </a:solidFill>
                <a:effectLst/>
                <a:uLnTx/>
                <a:uFillTx/>
                <a:latin typeface="Tahoma" panose="020B0604030504040204" pitchFamily="34" charset="0"/>
                <a:ea typeface="宋体" panose="02010600030101010101" pitchFamily="2" charset="-122"/>
                <a:cs typeface="+mn-cs"/>
              </a:rPr>
              <a:t>标记</a:t>
            </a:r>
            <a:r>
              <a:rPr kumimoji="1" lang="zh-CN" altLang="en-US" sz="24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rPr>
              <a:t>和</a:t>
            </a:r>
            <a:r>
              <a:rPr kumimoji="1" lang="zh-CN" altLang="en-US" sz="2400" b="0" i="0" u="none" strike="noStrike" kern="1200" cap="none" spc="0" normalizeH="0" baseline="0" noProof="1">
                <a:ln>
                  <a:noFill/>
                </a:ln>
                <a:solidFill>
                  <a:srgbClr val="FF0000"/>
                </a:solidFill>
                <a:effectLst/>
                <a:uLnTx/>
                <a:uFillTx/>
                <a:latin typeface="Tahoma" panose="020B0604030504040204" pitchFamily="34" charset="0"/>
                <a:ea typeface="宋体" panose="02010600030101010101" pitchFamily="2" charset="-122"/>
                <a:cs typeface="+mn-cs"/>
              </a:rPr>
              <a:t>视觉通道</a:t>
            </a:r>
            <a:endParaRPr kumimoji="1" lang="zh-CN" altLang="en-US" sz="2400" b="0" i="0" u="none" strike="noStrike" kern="1200" cap="none" spc="0" normalizeH="0" baseline="0" noProof="1">
              <a:ln>
                <a:noFill/>
              </a:ln>
              <a:solidFill>
                <a:srgbClr val="FF0000"/>
              </a:solidFill>
              <a:effectLst/>
              <a:uLnTx/>
              <a:uFillTx/>
              <a:latin typeface="Tahoma" panose="020B0604030504040204" pitchFamily="34" charset="0"/>
              <a:ea typeface="宋体" panose="02010600030101010101" pitchFamily="2" charset="-122"/>
              <a:cs typeface="+mn-cs"/>
            </a:endParaRPr>
          </a:p>
          <a:p>
            <a:pPr marL="742950" marR="0" lvl="1" indent="-285750" algn="l" defTabSz="914400" rtl="0" eaLnBrk="1" fontAlgn="base" latinLnBrk="0" hangingPunct="1">
              <a:lnSpc>
                <a:spcPct val="150000"/>
              </a:lnSpc>
              <a:spcBef>
                <a:spcPct val="20000"/>
              </a:spcBef>
              <a:spcAft>
                <a:spcPct val="0"/>
              </a:spcAft>
              <a:buClr>
                <a:schemeClr val="hlink"/>
              </a:buClr>
              <a:buSzPct val="55000"/>
              <a:buFont typeface="Wingdings" panose="05000000000000000000" pitchFamily="2" charset="2"/>
              <a:buChar char="n"/>
              <a:defRPr/>
            </a:pPr>
            <a:r>
              <a:rPr kumimoji="1" lang="zh-CN" altLang="en-US" sz="22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rPr>
              <a:t>标记：数据属性到可视化元素的映射，用于直观代表数据的性质分类。通常是一些</a:t>
            </a:r>
            <a:r>
              <a:rPr kumimoji="1" lang="zh-CN" altLang="en-US" sz="2200" b="0" i="0" u="none" strike="noStrike" kern="1200" cap="none" spc="0" normalizeH="0" baseline="0" noProof="1">
                <a:ln>
                  <a:noFill/>
                </a:ln>
                <a:solidFill>
                  <a:srgbClr val="FF0000"/>
                </a:solidFill>
                <a:effectLst/>
                <a:uLnTx/>
                <a:uFillTx/>
                <a:latin typeface="Tahoma" panose="020B0604030504040204" pitchFamily="34" charset="0"/>
                <a:ea typeface="宋体" panose="02010600030101010101" pitchFamily="2" charset="-122"/>
                <a:cs typeface="+mn-cs"/>
              </a:rPr>
              <a:t>几何图形元素：点、线、面、体</a:t>
            </a:r>
            <a:r>
              <a:rPr kumimoji="1" lang="zh-CN" altLang="en-US" sz="22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rPr>
              <a:t>等；</a:t>
            </a:r>
            <a:endParaRPr kumimoji="1" lang="zh-CN" altLang="en-US" sz="22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endParaRPr>
          </a:p>
          <a:p>
            <a:pPr marL="742950" marR="0" lvl="1" indent="-285750" algn="l" defTabSz="914400" rtl="0" eaLnBrk="1" fontAlgn="base" latinLnBrk="0" hangingPunct="1">
              <a:lnSpc>
                <a:spcPct val="150000"/>
              </a:lnSpc>
              <a:spcBef>
                <a:spcPct val="20000"/>
              </a:spcBef>
              <a:spcAft>
                <a:spcPct val="0"/>
              </a:spcAft>
              <a:buClr>
                <a:schemeClr val="hlink"/>
              </a:buClr>
              <a:buSzPct val="55000"/>
              <a:buFont typeface="Wingdings" panose="05000000000000000000" pitchFamily="2" charset="2"/>
              <a:buChar char="n"/>
              <a:defRPr/>
            </a:pPr>
            <a:r>
              <a:rPr kumimoji="1" lang="zh-CN" altLang="en-US" sz="22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rPr>
              <a:t>视觉通道：数据值到标记的视觉表现属性的映射，用于展示数据属性的定量信息，通常为视觉通道标记：</a:t>
            </a:r>
            <a:r>
              <a:rPr kumimoji="1" lang="zh-CN" altLang="en-US" sz="2200" b="0" i="0" u="none" strike="noStrike" kern="1200" cap="none" spc="0" normalizeH="0" baseline="0" noProof="1">
                <a:ln>
                  <a:noFill/>
                </a:ln>
                <a:solidFill>
                  <a:srgbClr val="FF0000"/>
                </a:solidFill>
                <a:effectLst/>
                <a:uLnTx/>
                <a:uFillTx/>
                <a:latin typeface="Tahoma" panose="020B0604030504040204" pitchFamily="34" charset="0"/>
                <a:ea typeface="宋体" panose="02010600030101010101" pitchFamily="2" charset="-122"/>
                <a:cs typeface="+mn-cs"/>
              </a:rPr>
              <a:t>位置、大小、形状、方向、色调、饱和度、亮度等</a:t>
            </a:r>
            <a:r>
              <a:rPr kumimoji="1" lang="zh-CN" altLang="en-US" sz="22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rPr>
              <a:t>；</a:t>
            </a:r>
            <a:endParaRPr kumimoji="1" lang="zh-CN" altLang="en-US" sz="2200" b="0" i="0" u="none" strike="noStrike" kern="1200" cap="none" spc="0" normalizeH="0" baseline="0" noProof="1">
              <a:ln>
                <a:noFill/>
              </a:ln>
              <a:solidFill>
                <a:schemeClr val="accent4"/>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4210" name="Picture 1"/>
          <p:cNvPicPr>
            <a:picLocks noChangeAspect="1"/>
          </p:cNvPicPr>
          <p:nvPr/>
        </p:nvPicPr>
        <p:blipFill>
          <a:blip r:embed="rId1"/>
          <a:srcRect t="12201" b="13251"/>
          <a:stretch>
            <a:fillRect/>
          </a:stretch>
        </p:blipFill>
        <p:spPr>
          <a:xfrm>
            <a:off x="239713" y="1301750"/>
            <a:ext cx="8580437" cy="4943475"/>
          </a:xfrm>
          <a:prstGeom prst="rect">
            <a:avLst/>
          </a:prstGeom>
          <a:noFill/>
          <a:ln w="9525">
            <a:noFill/>
          </a:ln>
        </p:spPr>
      </p:pic>
      <p:sp>
        <p:nvSpPr>
          <p:cNvPr id="94211" name="标题 1"/>
          <p:cNvSpPr>
            <a:spLocks noGrp="1"/>
          </p:cNvSpPr>
          <p:nvPr>
            <p:ph type="title"/>
          </p:nvPr>
        </p:nvSpPr>
        <p:spPr>
          <a:xfrm>
            <a:off x="1116013" y="44450"/>
            <a:ext cx="7793037" cy="779463"/>
          </a:xfrm>
          <a:ln/>
        </p:spPr>
        <p:txBody>
          <a:bodyPr vert="horz" wrap="square" lIns="91440" tIns="45720" rIns="91440" bIns="45720" anchor="b" anchorCtr="0"/>
          <a:p>
            <a:r>
              <a:rPr lang="zh-CN" altLang="zh-CN"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一维数据</a:t>
            </a:r>
            <a:endParaRPr lang="zh-CN" altLang="zh-CN" dirty="0">
              <a:solidFill>
                <a:srgbClr val="FF0000"/>
              </a:solidFill>
              <a:ea typeface="宋体" panose="02010600030101010101" pitchFamily="2" charset="-122"/>
            </a:endParaRPr>
          </a:p>
        </p:txBody>
      </p:sp>
    </p:spTree>
  </p:cSld>
  <p:clrMapOvr>
    <a:masterClrMapping/>
  </p:clrMapOvr>
  <p:transition>
    <p:cover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标题 1"/>
          <p:cNvSpPr>
            <a:spLocks noGrp="1"/>
          </p:cNvSpPr>
          <p:nvPr>
            <p:ph type="title"/>
          </p:nvPr>
        </p:nvSpPr>
        <p:spPr>
          <a:xfrm>
            <a:off x="1116013" y="44450"/>
            <a:ext cx="7793037" cy="779463"/>
          </a:xfrm>
          <a:ln/>
        </p:spPr>
        <p:txBody>
          <a:bodyPr vert="horz" wrap="square" lIns="91440" tIns="45720" rIns="91440" bIns="45720" anchor="b" anchorCtr="0"/>
          <a:p>
            <a:r>
              <a:rPr lang="zh-CN" altLang="zh-CN" dirty="0">
                <a:solidFill>
                  <a:srgbClr val="FF0000"/>
                </a:solidFill>
                <a:latin typeface="Times New Roman" panose="02020603050405020304" pitchFamily="18" charset="0"/>
                <a:ea typeface="黑体" panose="02010609060101010101" pitchFamily="49" charset="-122"/>
                <a:sym typeface="Times New Roman" panose="02020603050405020304" pitchFamily="18" charset="0"/>
              </a:rPr>
              <a:t>一维数据</a:t>
            </a:r>
            <a:endParaRPr lang="zh-CN" altLang="zh-CN" dirty="0">
              <a:solidFill>
                <a:srgbClr val="FF0000"/>
              </a:solidFill>
              <a:ea typeface="宋体" panose="02010600030101010101" pitchFamily="2" charset="-122"/>
            </a:endParaRPr>
          </a:p>
        </p:txBody>
      </p:sp>
      <p:pic>
        <p:nvPicPr>
          <p:cNvPr id="95235" name="Picture 2" descr="http://img.blog.csdn.net/20170330101709674?watermark/2/text/aHR0cDovL2Jsb2cuY3Nkbi5uZXQvdGNpY3Q=/font/5a6L5L2T/fontsize/400/fill/I0JBQkFCMA==/dissolve/70/gravity/Center"/>
          <p:cNvPicPr>
            <a:picLocks noChangeAspect="1"/>
          </p:cNvPicPr>
          <p:nvPr/>
        </p:nvPicPr>
        <p:blipFill>
          <a:blip r:embed="rId1"/>
          <a:stretch>
            <a:fillRect/>
          </a:stretch>
        </p:blipFill>
        <p:spPr>
          <a:xfrm>
            <a:off x="900113" y="1628775"/>
            <a:ext cx="6480175" cy="4321175"/>
          </a:xfrm>
          <a:prstGeom prst="rect">
            <a:avLst/>
          </a:prstGeom>
          <a:noFill/>
          <a:ln w="9525">
            <a:noFill/>
          </a:ln>
        </p:spPr>
      </p:pic>
    </p:spTree>
  </p:cSld>
  <p:clrMapOvr>
    <a:masterClrMapping/>
  </p:clrMapOvr>
  <p:transition>
    <p:cover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标题 1"/>
          <p:cNvSpPr>
            <a:spLocks noGrp="1"/>
          </p:cNvSpPr>
          <p:nvPr>
            <p:ph type="title"/>
          </p:nvPr>
        </p:nvSpPr>
        <p:spPr>
          <a:xfrm>
            <a:off x="1116013" y="44450"/>
            <a:ext cx="7793037" cy="779463"/>
          </a:xfrm>
          <a:ln/>
        </p:spPr>
        <p:txBody>
          <a:bodyPr vert="horz" wrap="square" lIns="91440" tIns="45720" rIns="91440" bIns="45720" anchor="b" anchorCtr="0"/>
          <a:p>
            <a:r>
              <a:rPr lang="zh-CN" altLang="zh-CN" dirty="0">
                <a:solidFill>
                  <a:srgbClr val="FF0000"/>
                </a:solidFill>
                <a:latin typeface="黑体" panose="02010609060101010101" pitchFamily="49" charset="-122"/>
                <a:ea typeface="黑体" panose="02010609060101010101" pitchFamily="49" charset="-122"/>
                <a:sym typeface="黑体" panose="02010609060101010101" pitchFamily="49" charset="-122"/>
              </a:rPr>
              <a:t>二维数据</a:t>
            </a:r>
            <a:endParaRPr lang="zh-CN" altLang="zh-CN" dirty="0">
              <a:solidFill>
                <a:srgbClr val="FF0000"/>
              </a:solidFill>
              <a:ea typeface="宋体" panose="02010600030101010101" pitchFamily="2" charset="-122"/>
            </a:endParaRPr>
          </a:p>
        </p:txBody>
      </p:sp>
      <p:pic>
        <p:nvPicPr>
          <p:cNvPr id="96259" name="Picture 2"/>
          <p:cNvPicPr>
            <a:picLocks noChangeAspect="1"/>
          </p:cNvPicPr>
          <p:nvPr/>
        </p:nvPicPr>
        <p:blipFill>
          <a:blip r:embed="rId1"/>
          <a:srcRect l="8682" r="6804"/>
          <a:stretch>
            <a:fillRect/>
          </a:stretch>
        </p:blipFill>
        <p:spPr>
          <a:xfrm>
            <a:off x="1260475" y="1196975"/>
            <a:ext cx="6637338" cy="4824413"/>
          </a:xfrm>
          <a:prstGeom prst="rect">
            <a:avLst/>
          </a:prstGeom>
          <a:noFill/>
          <a:ln w="9525">
            <a:noFill/>
          </a:ln>
        </p:spPr>
      </p:pic>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6387" name="Rectangle 2"/>
          <p:cNvSpPr>
            <a:spLocks noGrp="1"/>
          </p:cNvSpPr>
          <p:nvPr>
            <p:ph type="title"/>
          </p:nvPr>
        </p:nvSpPr>
        <p:spPr>
          <a:ln/>
        </p:spPr>
        <p:txBody>
          <a:bodyPr vert="horz" wrap="square" lIns="91440" tIns="45720" rIns="91440" bIns="45720" anchor="b" anchorCtr="0"/>
          <a:p>
            <a:pPr eaLnBrk="1" hangingPunct="1"/>
            <a:r>
              <a:rPr lang="zh-CN" altLang="en-US" sz="3200" dirty="0">
                <a:ea typeface="宋体" panose="02010600030101010101" pitchFamily="2" charset="-122"/>
              </a:rPr>
              <a:t>数据对象</a:t>
            </a:r>
            <a:endParaRPr lang="en-US" altLang="zh-CN" sz="3200" dirty="0">
              <a:ea typeface="宋体" panose="02010600030101010101" pitchFamily="2" charset="-122"/>
            </a:endParaRPr>
          </a:p>
        </p:txBody>
      </p:sp>
      <p:sp>
        <p:nvSpPr>
          <p:cNvPr id="16388" name="Rectangle 3"/>
          <p:cNvSpPr>
            <a:spLocks noGrp="1"/>
          </p:cNvSpPr>
          <p:nvPr>
            <p:ph idx="1"/>
          </p:nvPr>
        </p:nvSpPr>
        <p:spPr>
          <a:ln/>
        </p:spPr>
        <p:txBody>
          <a:bodyPr vert="horz" wrap="square" lIns="91440" tIns="45720" rIns="91440" bIns="45720" anchor="t" anchorCtr="0"/>
          <a:p>
            <a:pPr algn="just" eaLnBrk="1" hangingPunct="1">
              <a:lnSpc>
                <a:spcPct val="120000"/>
              </a:lnSpc>
            </a:pPr>
            <a:r>
              <a:rPr lang="zh-CN" altLang="en-US" sz="2400" b="1" dirty="0">
                <a:latin typeface="Times New Roman" panose="02020603050405020304" pitchFamily="18" charset="0"/>
                <a:ea typeface="宋体" panose="02010600030101010101" pitchFamily="2" charset="-122"/>
              </a:rPr>
              <a:t>数据集由数据对象构成</a:t>
            </a:r>
            <a:endParaRPr lang="en-US" altLang="zh-CN" sz="2400" b="1" dirty="0">
              <a:latin typeface="Times New Roman" panose="02020603050405020304" pitchFamily="18" charset="0"/>
              <a:ea typeface="宋体" panose="02010600030101010101" pitchFamily="2" charset="-122"/>
            </a:endParaRPr>
          </a:p>
          <a:p>
            <a:pPr algn="just" eaLnBrk="1" hangingPunct="1">
              <a:lnSpc>
                <a:spcPct val="120000"/>
              </a:lnSpc>
            </a:pPr>
            <a:r>
              <a:rPr lang="zh-CN" altLang="en-US" sz="2400" b="1" dirty="0">
                <a:latin typeface="Times New Roman" panose="02020603050405020304" pitchFamily="18" charset="0"/>
                <a:ea typeface="宋体" panose="02010600030101010101" pitchFamily="2" charset="-122"/>
              </a:rPr>
              <a:t>一个数据对象代表一个实体</a:t>
            </a:r>
            <a:endParaRPr lang="en-US" altLang="zh-CN" sz="2400" b="1" dirty="0">
              <a:latin typeface="Times New Roman" panose="02020603050405020304" pitchFamily="18" charset="0"/>
              <a:ea typeface="宋体" panose="02010600030101010101" pitchFamily="2" charset="-122"/>
            </a:endParaRPr>
          </a:p>
          <a:p>
            <a:pPr algn="just" eaLnBrk="1" hangingPunct="1">
              <a:lnSpc>
                <a:spcPct val="120000"/>
              </a:lnSpc>
            </a:pPr>
            <a:r>
              <a:rPr lang="zh-CN" altLang="en-US" sz="2400" b="1" dirty="0">
                <a:latin typeface="Times New Roman" panose="02020603050405020304" pitchFamily="18" charset="0"/>
                <a:ea typeface="宋体" panose="02010600030101010101" pitchFamily="2" charset="-122"/>
              </a:rPr>
              <a:t>例子</a:t>
            </a:r>
            <a:r>
              <a:rPr lang="en-US" altLang="zh-CN" sz="2400" b="1" dirty="0">
                <a:latin typeface="Times New Roman" panose="02020603050405020304" pitchFamily="18" charset="0"/>
                <a:ea typeface="宋体" panose="02010600030101010101" pitchFamily="2" charset="-122"/>
              </a:rPr>
              <a:t>: </a:t>
            </a:r>
            <a:endParaRPr lang="en-US" altLang="zh-CN" sz="2400" b="1" dirty="0">
              <a:latin typeface="Times New Roman" panose="02020603050405020304" pitchFamily="18" charset="0"/>
              <a:ea typeface="宋体" panose="02010600030101010101" pitchFamily="2" charset="-122"/>
            </a:endParaRPr>
          </a:p>
          <a:p>
            <a:pPr lvl="1" algn="just" eaLnBrk="1" hangingPunct="1">
              <a:lnSpc>
                <a:spcPct val="120000"/>
              </a:lnSpc>
            </a:pPr>
            <a:r>
              <a:rPr lang="zh-CN" altLang="en-US" sz="2400" b="1" dirty="0">
                <a:latin typeface="Times New Roman" panose="02020603050405020304" pitchFamily="18" charset="0"/>
                <a:ea typeface="宋体" panose="02010600030101010101" pitchFamily="2" charset="-122"/>
              </a:rPr>
              <a:t>销售数据库</a:t>
            </a:r>
            <a:r>
              <a:rPr lang="en-US" altLang="zh-CN" sz="2400" b="1" dirty="0">
                <a:latin typeface="Times New Roman" panose="02020603050405020304" pitchFamily="18" charset="0"/>
                <a:ea typeface="宋体" panose="02010600030101010101" pitchFamily="2" charset="-122"/>
              </a:rPr>
              <a:t>sales database:</a:t>
            </a:r>
            <a:r>
              <a:rPr lang="zh-CN" altLang="en-US" sz="2400" b="1" dirty="0">
                <a:latin typeface="Times New Roman" panose="02020603050405020304" pitchFamily="18" charset="0"/>
                <a:ea typeface="宋体" panose="02010600030101010101" pitchFamily="2" charset="-122"/>
              </a:rPr>
              <a:t>客户</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顾客</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商店物品</a:t>
            </a:r>
            <a:r>
              <a:rPr lang="en-US" altLang="zh-CN" sz="2400" b="1" dirty="0">
                <a:latin typeface="Times New Roman" panose="02020603050405020304" pitchFamily="18" charset="0"/>
                <a:ea typeface="宋体" panose="02010600030101010101" pitchFamily="2" charset="-122"/>
              </a:rPr>
              <a:t>, sales</a:t>
            </a:r>
            <a:endParaRPr lang="en-US" altLang="zh-CN" sz="2400" b="1" dirty="0">
              <a:latin typeface="Times New Roman" panose="02020603050405020304" pitchFamily="18" charset="0"/>
              <a:ea typeface="宋体" panose="02010600030101010101" pitchFamily="2" charset="-122"/>
            </a:endParaRPr>
          </a:p>
          <a:p>
            <a:pPr lvl="1" algn="just" eaLnBrk="1" hangingPunct="1">
              <a:lnSpc>
                <a:spcPct val="120000"/>
              </a:lnSpc>
            </a:pPr>
            <a:r>
              <a:rPr lang="zh-CN" altLang="en-US" sz="2400" b="1" dirty="0">
                <a:latin typeface="Times New Roman" panose="02020603050405020304" pitchFamily="18" charset="0"/>
                <a:ea typeface="宋体" panose="02010600030101010101" pitchFamily="2" charset="-122"/>
              </a:rPr>
              <a:t>医学数据库</a:t>
            </a:r>
            <a:r>
              <a:rPr lang="en-US" altLang="zh-CN" sz="2400" b="1" dirty="0">
                <a:latin typeface="Times New Roman" panose="02020603050405020304" pitchFamily="18" charset="0"/>
                <a:ea typeface="宋体" panose="02010600030101010101" pitchFamily="2" charset="-122"/>
              </a:rPr>
              <a:t>: patients, treatments</a:t>
            </a:r>
            <a:endParaRPr lang="en-US" altLang="zh-CN" sz="2400" b="1" dirty="0">
              <a:latin typeface="Times New Roman" panose="02020603050405020304" pitchFamily="18" charset="0"/>
              <a:ea typeface="宋体" panose="02010600030101010101" pitchFamily="2" charset="-122"/>
            </a:endParaRPr>
          </a:p>
          <a:p>
            <a:pPr lvl="1" algn="just" eaLnBrk="1" hangingPunct="1">
              <a:lnSpc>
                <a:spcPct val="120000"/>
              </a:lnSpc>
            </a:pPr>
            <a:r>
              <a:rPr lang="zh-CN" altLang="en-US" sz="2400" b="1" dirty="0">
                <a:latin typeface="Times New Roman" panose="02020603050405020304" pitchFamily="18" charset="0"/>
                <a:ea typeface="宋体" panose="02010600030101010101" pitchFamily="2" charset="-122"/>
              </a:rPr>
              <a:t>大学数据库</a:t>
            </a:r>
            <a:r>
              <a:rPr lang="en-US" altLang="zh-CN" sz="2400" b="1" dirty="0">
                <a:latin typeface="Times New Roman" panose="02020603050405020304" pitchFamily="18" charset="0"/>
                <a:ea typeface="宋体" panose="02010600030101010101" pitchFamily="2" charset="-122"/>
              </a:rPr>
              <a:t>: students, professors, courses</a:t>
            </a:r>
            <a:endParaRPr lang="en-US" altLang="zh-CN" sz="2400" b="1" dirty="0">
              <a:latin typeface="Times New Roman" panose="02020603050405020304" pitchFamily="18" charset="0"/>
              <a:ea typeface="宋体" panose="02010600030101010101" pitchFamily="2" charset="-122"/>
            </a:endParaRPr>
          </a:p>
          <a:p>
            <a:pPr algn="just" eaLnBrk="1" hangingPunct="1">
              <a:lnSpc>
                <a:spcPct val="120000"/>
              </a:lnSpc>
            </a:pPr>
            <a:r>
              <a:rPr lang="zh-CN" altLang="en-US" sz="2400" b="1" dirty="0">
                <a:latin typeface="Times New Roman" panose="02020603050405020304" pitchFamily="18" charset="0"/>
                <a:ea typeface="宋体" panose="02010600030101010101" pitchFamily="2" charset="-122"/>
              </a:rPr>
              <a:t>又称为</a:t>
            </a:r>
            <a:r>
              <a:rPr lang="en-US" altLang="zh-CN" sz="2400" b="1" dirty="0">
                <a:latin typeface="Times New Roman" panose="02020603050405020304" pitchFamily="18" charset="0"/>
                <a:ea typeface="宋体" panose="02010600030101010101" pitchFamily="2" charset="-122"/>
              </a:rPr>
              <a:t> </a:t>
            </a:r>
            <a:r>
              <a:rPr lang="zh-CN" altLang="en-US" sz="2400" b="1" i="1" dirty="0">
                <a:latin typeface="Times New Roman" panose="02020603050405020304" pitchFamily="18" charset="0"/>
                <a:ea typeface="宋体" panose="02010600030101010101" pitchFamily="2" charset="-122"/>
              </a:rPr>
              <a:t>样本</a:t>
            </a:r>
            <a:r>
              <a:rPr lang="en-US" altLang="zh-CN" sz="2400" b="1" i="1" dirty="0">
                <a:latin typeface="Times New Roman" panose="02020603050405020304" pitchFamily="18" charset="0"/>
                <a:ea typeface="宋体" panose="02010600030101010101" pitchFamily="2" charset="-122"/>
              </a:rPr>
              <a:t>, </a:t>
            </a:r>
            <a:r>
              <a:rPr lang="zh-CN" altLang="en-US" sz="2400" b="1" i="1" dirty="0">
                <a:latin typeface="Times New Roman" panose="02020603050405020304" pitchFamily="18" charset="0"/>
                <a:ea typeface="宋体" panose="02010600030101010101" pitchFamily="2" charset="-122"/>
              </a:rPr>
              <a:t>事例</a:t>
            </a:r>
            <a:r>
              <a:rPr lang="en-US" altLang="zh-CN" sz="2400" b="1" i="1" dirty="0">
                <a:latin typeface="Times New Roman" panose="02020603050405020304" pitchFamily="18" charset="0"/>
                <a:ea typeface="宋体" panose="02010600030101010101" pitchFamily="2" charset="-122"/>
              </a:rPr>
              <a:t>,</a:t>
            </a:r>
            <a:r>
              <a:rPr lang="zh-CN" altLang="en-US" sz="2400" b="1" i="1" dirty="0">
                <a:latin typeface="Times New Roman" panose="02020603050405020304" pitchFamily="18" charset="0"/>
                <a:ea typeface="宋体" panose="02010600030101010101" pitchFamily="2" charset="-122"/>
              </a:rPr>
              <a:t>实例</a:t>
            </a:r>
            <a:r>
              <a:rPr lang="en-US" altLang="zh-CN" sz="2400" b="1" i="1" dirty="0">
                <a:latin typeface="Times New Roman" panose="02020603050405020304" pitchFamily="18" charset="0"/>
                <a:ea typeface="宋体" panose="02010600030101010101" pitchFamily="2" charset="-122"/>
              </a:rPr>
              <a:t>, </a:t>
            </a:r>
            <a:r>
              <a:rPr lang="zh-CN" altLang="en-US" sz="2400" b="1" i="1" dirty="0">
                <a:latin typeface="Times New Roman" panose="02020603050405020304" pitchFamily="18" charset="0"/>
                <a:ea typeface="宋体" panose="02010600030101010101" pitchFamily="2" charset="-122"/>
              </a:rPr>
              <a:t>数据点</a:t>
            </a:r>
            <a:r>
              <a:rPr lang="en-US" altLang="zh-CN" sz="2400" b="1" i="1" dirty="0">
                <a:latin typeface="Times New Roman" panose="02020603050405020304" pitchFamily="18" charset="0"/>
                <a:ea typeface="宋体" panose="02010600030101010101" pitchFamily="2" charset="-122"/>
              </a:rPr>
              <a:t>, </a:t>
            </a:r>
            <a:r>
              <a:rPr lang="zh-CN" altLang="en-US" sz="2400" b="1" i="1" dirty="0">
                <a:latin typeface="Times New Roman" panose="02020603050405020304" pitchFamily="18" charset="0"/>
                <a:ea typeface="宋体" panose="02010600030101010101" pitchFamily="2" charset="-122"/>
              </a:rPr>
              <a:t>对象</a:t>
            </a:r>
            <a:r>
              <a:rPr lang="en-US" altLang="zh-CN" sz="2400" b="1" i="1" dirty="0">
                <a:latin typeface="Times New Roman" panose="02020603050405020304" pitchFamily="18" charset="0"/>
                <a:ea typeface="宋体" panose="02010600030101010101" pitchFamily="2" charset="-122"/>
              </a:rPr>
              <a:t>,</a:t>
            </a:r>
            <a:r>
              <a:rPr lang="zh-CN" altLang="en-US" sz="2400" b="1" i="1" dirty="0">
                <a:latin typeface="Times New Roman" panose="02020603050405020304" pitchFamily="18" charset="0"/>
                <a:ea typeface="宋体" panose="02010600030101010101" pitchFamily="2" charset="-122"/>
              </a:rPr>
              <a:t>元组</a:t>
            </a:r>
            <a:r>
              <a:rPr lang="en-US" altLang="zh-CN" sz="2400" b="1" i="1" dirty="0">
                <a:latin typeface="Times New Roman" panose="02020603050405020304" pitchFamily="18" charset="0"/>
                <a:ea typeface="宋体" panose="02010600030101010101" pitchFamily="2" charset="-122"/>
              </a:rPr>
              <a:t>tuples</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algn="just" eaLnBrk="1" hangingPunct="1">
              <a:lnSpc>
                <a:spcPct val="120000"/>
              </a:lnSpc>
            </a:pPr>
            <a:r>
              <a:rPr lang="zh-CN" altLang="en-US" sz="2400" b="1" dirty="0">
                <a:latin typeface="Times New Roman" panose="02020603050405020304" pitchFamily="18" charset="0"/>
                <a:ea typeface="宋体" panose="02010600030101010101" pitchFamily="2" charset="-122"/>
              </a:rPr>
              <a:t>数据对象由属性来描述</a:t>
            </a:r>
            <a:endParaRPr lang="en-US" altLang="zh-CN" sz="2400" b="1" dirty="0">
              <a:latin typeface="Times New Roman" panose="02020603050405020304" pitchFamily="18" charset="0"/>
              <a:ea typeface="宋体" panose="02010600030101010101" pitchFamily="2" charset="-122"/>
            </a:endParaRPr>
          </a:p>
          <a:p>
            <a:pPr algn="just" eaLnBrk="1" hangingPunct="1">
              <a:lnSpc>
                <a:spcPct val="120000"/>
              </a:lnSpc>
            </a:pPr>
            <a:r>
              <a:rPr lang="en-US" altLang="zh-CN" sz="2400" b="1" dirty="0">
                <a:latin typeface="Times New Roman" panose="02020603050405020304" pitchFamily="18" charset="0"/>
                <a:ea typeface="宋体" panose="02010600030101010101" pitchFamily="2" charset="-122"/>
              </a:rPr>
              <a:t>Database rows -&gt; data objects; columns -&gt;attributes.</a:t>
            </a:r>
            <a:endParaRPr lang="en-US" altLang="zh-CN" sz="2400" b="1" dirty="0">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标题 1"/>
          <p:cNvSpPr>
            <a:spLocks noGrp="1"/>
          </p:cNvSpPr>
          <p:nvPr>
            <p:ph type="title"/>
          </p:nvPr>
        </p:nvSpPr>
        <p:spPr>
          <a:xfrm>
            <a:off x="1116013" y="44450"/>
            <a:ext cx="7793037" cy="779463"/>
          </a:xfrm>
          <a:ln/>
        </p:spPr>
        <p:txBody>
          <a:bodyPr vert="horz" wrap="square" lIns="91440" tIns="45720" rIns="91440" bIns="45720" anchor="b" anchorCtr="0"/>
          <a:p>
            <a:r>
              <a:rPr lang="zh-CN" altLang="zh-CN" dirty="0">
                <a:solidFill>
                  <a:srgbClr val="FF0000"/>
                </a:solidFill>
                <a:latin typeface="黑体" panose="02010609060101010101" pitchFamily="49" charset="-122"/>
                <a:ea typeface="黑体" panose="02010609060101010101" pitchFamily="49" charset="-122"/>
                <a:sym typeface="黑体" panose="02010609060101010101" pitchFamily="49" charset="-122"/>
              </a:rPr>
              <a:t>二维数据</a:t>
            </a:r>
            <a:endParaRPr lang="zh-CN" altLang="zh-CN" dirty="0">
              <a:solidFill>
                <a:srgbClr val="FF0000"/>
              </a:solidFill>
              <a:ea typeface="宋体" panose="02010600030101010101" pitchFamily="2" charset="-122"/>
            </a:endParaRPr>
          </a:p>
        </p:txBody>
      </p:sp>
      <p:pic>
        <p:nvPicPr>
          <p:cNvPr id="97283" name="Picture 2" descr="http://img.blog.csdn.net/20170330101719643?watermark/2/text/aHR0cDovL2Jsb2cuY3Nkbi5uZXQvdGNpY3Q=/font/5a6L5L2T/fontsize/400/fill/I0JBQkFCMA==/dissolve/70/gravity/Center"/>
          <p:cNvPicPr>
            <a:picLocks noChangeAspect="1"/>
          </p:cNvPicPr>
          <p:nvPr/>
        </p:nvPicPr>
        <p:blipFill>
          <a:blip r:embed="rId1"/>
          <a:stretch>
            <a:fillRect/>
          </a:stretch>
        </p:blipFill>
        <p:spPr>
          <a:xfrm>
            <a:off x="250825" y="1700213"/>
            <a:ext cx="8199438" cy="3529012"/>
          </a:xfrm>
          <a:prstGeom prst="rect">
            <a:avLst/>
          </a:prstGeom>
          <a:noFill/>
          <a:ln w="9525">
            <a:noFill/>
          </a:ln>
        </p:spPr>
      </p:pic>
    </p:spTree>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标题 1"/>
          <p:cNvSpPr>
            <a:spLocks noGrp="1"/>
          </p:cNvSpPr>
          <p:nvPr>
            <p:ph type="title"/>
          </p:nvPr>
        </p:nvSpPr>
        <p:spPr>
          <a:xfrm>
            <a:off x="1116013" y="44450"/>
            <a:ext cx="7793037" cy="779463"/>
          </a:xfrm>
          <a:ln/>
        </p:spPr>
        <p:txBody>
          <a:bodyPr vert="horz" wrap="square" lIns="91440" tIns="45720" rIns="91440" bIns="45720" anchor="b" anchorCtr="0"/>
          <a:p>
            <a:r>
              <a:rPr lang="zh-CN" altLang="en-US" dirty="0">
                <a:solidFill>
                  <a:srgbClr val="FF0000"/>
                </a:solidFill>
                <a:latin typeface="黑体" panose="02010609060101010101" pitchFamily="49" charset="-122"/>
                <a:ea typeface="黑体" panose="02010609060101010101" pitchFamily="49" charset="-122"/>
                <a:sym typeface="黑体" panose="02010609060101010101" pitchFamily="49" charset="-122"/>
              </a:rPr>
              <a:t>三</a:t>
            </a:r>
            <a:r>
              <a:rPr lang="zh-CN" altLang="zh-CN" dirty="0">
                <a:solidFill>
                  <a:srgbClr val="FF0000"/>
                </a:solidFill>
                <a:latin typeface="黑体" panose="02010609060101010101" pitchFamily="49" charset="-122"/>
                <a:ea typeface="黑体" panose="02010609060101010101" pitchFamily="49" charset="-122"/>
                <a:sym typeface="黑体" panose="02010609060101010101" pitchFamily="49" charset="-122"/>
              </a:rPr>
              <a:t>维数据</a:t>
            </a:r>
            <a:endParaRPr lang="zh-CN" altLang="zh-CN" dirty="0">
              <a:solidFill>
                <a:srgbClr val="FF0000"/>
              </a:solidFill>
              <a:ea typeface="宋体" panose="02010600030101010101" pitchFamily="2" charset="-122"/>
            </a:endParaRPr>
          </a:p>
        </p:txBody>
      </p:sp>
      <p:pic>
        <p:nvPicPr>
          <p:cNvPr id="98307" name="Picture 2" descr="http://img.blog.csdn.net/20170330101728159?watermark/2/text/aHR0cDovL2Jsb2cuY3Nkbi5uZXQvdGNpY3Q=/font/5a6L5L2T/fontsize/400/fill/I0JBQkFCMA==/dissolve/70/gravity/Center"/>
          <p:cNvPicPr>
            <a:picLocks noChangeAspect="1"/>
          </p:cNvPicPr>
          <p:nvPr/>
        </p:nvPicPr>
        <p:blipFill>
          <a:blip r:embed="rId1"/>
          <a:stretch>
            <a:fillRect/>
          </a:stretch>
        </p:blipFill>
        <p:spPr>
          <a:xfrm>
            <a:off x="0" y="2276475"/>
            <a:ext cx="7900988" cy="3168650"/>
          </a:xfrm>
          <a:prstGeom prst="rect">
            <a:avLst/>
          </a:prstGeom>
          <a:noFill/>
          <a:ln w="9525">
            <a:noFill/>
          </a:ln>
        </p:spPr>
      </p:pic>
      <p:pic>
        <p:nvPicPr>
          <p:cNvPr id="98308" name="Picture 4"/>
          <p:cNvPicPr>
            <a:picLocks noChangeAspect="1"/>
          </p:cNvPicPr>
          <p:nvPr/>
        </p:nvPicPr>
        <p:blipFill>
          <a:blip r:embed="rId2"/>
          <a:stretch>
            <a:fillRect/>
          </a:stretch>
        </p:blipFill>
        <p:spPr>
          <a:xfrm>
            <a:off x="4932363" y="1628775"/>
            <a:ext cx="3259137" cy="4556125"/>
          </a:xfrm>
          <a:prstGeom prst="rect">
            <a:avLst/>
          </a:prstGeom>
          <a:noFill/>
          <a:ln w="9525">
            <a:noFill/>
          </a:ln>
        </p:spPr>
      </p:pic>
    </p:spTree>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标题 1"/>
          <p:cNvSpPr>
            <a:spLocks noGrp="1"/>
          </p:cNvSpPr>
          <p:nvPr>
            <p:ph type="title"/>
          </p:nvPr>
        </p:nvSpPr>
        <p:spPr>
          <a:xfrm>
            <a:off x="1116013" y="44450"/>
            <a:ext cx="7793037" cy="779463"/>
          </a:xfrm>
          <a:ln/>
        </p:spPr>
        <p:txBody>
          <a:bodyPr vert="horz" wrap="square" lIns="91440" tIns="45720" rIns="91440" bIns="45720" anchor="b" anchorCtr="0"/>
          <a:p>
            <a:r>
              <a:rPr lang="zh-CN" altLang="zh-CN" dirty="0">
                <a:solidFill>
                  <a:srgbClr val="FF0000"/>
                </a:solidFill>
                <a:latin typeface="黑体" panose="02010609060101010101" pitchFamily="49" charset="-122"/>
                <a:ea typeface="黑体" panose="02010609060101010101" pitchFamily="49" charset="-122"/>
                <a:sym typeface="黑体" panose="02010609060101010101" pitchFamily="49" charset="-122"/>
              </a:rPr>
              <a:t>多维数据</a:t>
            </a:r>
            <a:endParaRPr lang="zh-CN" altLang="zh-CN" dirty="0">
              <a:solidFill>
                <a:srgbClr val="FF0000"/>
              </a:solidFill>
              <a:ea typeface="宋体" panose="02010600030101010101" pitchFamily="2" charset="-122"/>
            </a:endParaRPr>
          </a:p>
        </p:txBody>
      </p:sp>
      <p:graphicFrame>
        <p:nvGraphicFramePr>
          <p:cNvPr id="7" name="Group 3"/>
          <p:cNvGraphicFramePr>
            <a:graphicFrameLocks noGrp="1"/>
          </p:cNvGraphicFramePr>
          <p:nvPr/>
        </p:nvGraphicFramePr>
        <p:xfrm>
          <a:off x="755650" y="1484313"/>
          <a:ext cx="7704138" cy="3744913"/>
        </p:xfrm>
        <a:graphic>
          <a:graphicData uri="http://schemas.openxmlformats.org/drawingml/2006/table">
            <a:tbl>
              <a:tblPr/>
              <a:tblGrid>
                <a:gridCol w="1100863"/>
                <a:gridCol w="1100864"/>
                <a:gridCol w="1098955"/>
                <a:gridCol w="1100863"/>
                <a:gridCol w="1100864"/>
                <a:gridCol w="1100863"/>
                <a:gridCol w="1100864"/>
              </a:tblGrid>
              <a:tr h="748982">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endParaRPr kumimoji="0" lang="zh-CN" altLang="zh-CN" sz="1700" b="1" i="0" u="none" strike="noStrike" cap="none" normalizeH="0" baseline="0" dirty="0" smtClean="0">
                        <a:ln>
                          <a:noFill/>
                        </a:ln>
                        <a:solidFill>
                          <a:srgbClr val="FFFFFF"/>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sym typeface="Calibri" panose="020F0502020204030204" pitchFamily="34" charset="0"/>
                        </a:rPr>
                        <a:t>身高</a:t>
                      </a:r>
                      <a:endParaRPr kumimoji="0" lang="en-US" sz="1700" b="1" i="0" u="none" strike="noStrike" cap="none" normalizeH="0" baseline="0" dirty="0" smtClean="0">
                        <a:ln>
                          <a:noFill/>
                        </a:ln>
                        <a:solidFill>
                          <a:srgbClr val="FFFFFF"/>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sym typeface="Calibri" panose="020F0502020204030204" pitchFamily="34" charset="0"/>
                        </a:rPr>
                        <a:t>体重</a:t>
                      </a:r>
                      <a:endParaRPr kumimoji="0" lang="en-US" sz="1700" b="1" i="0" u="none" strike="noStrike" cap="none" normalizeH="0" baseline="0" smtClean="0">
                        <a:ln>
                          <a:noFill/>
                        </a:ln>
                        <a:solidFill>
                          <a:srgbClr val="FFFFFF"/>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sym typeface="Calibri" panose="020F0502020204030204" pitchFamily="34" charset="0"/>
                        </a:rPr>
                        <a:t>年龄</a:t>
                      </a:r>
                      <a:endParaRPr kumimoji="0" lang="en-US" sz="1700" b="1" i="0" u="none" strike="noStrike" cap="none" normalizeH="0" baseline="0" dirty="0" smtClean="0">
                        <a:ln>
                          <a:noFill/>
                        </a:ln>
                        <a:solidFill>
                          <a:srgbClr val="FFFFFF"/>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sym typeface="Calibri" panose="020F0502020204030204" pitchFamily="34" charset="0"/>
                        </a:rPr>
                        <a:t>性别</a:t>
                      </a:r>
                      <a:endParaRPr kumimoji="0" lang="en-US" sz="1700" b="1" i="0" u="none" strike="noStrike" cap="none" normalizeH="0" baseline="0" smtClean="0">
                        <a:ln>
                          <a:noFill/>
                        </a:ln>
                        <a:solidFill>
                          <a:srgbClr val="FFFFFF"/>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sym typeface="Calibri" panose="020F0502020204030204" pitchFamily="34" charset="0"/>
                        </a:rPr>
                        <a:t>教育程度</a:t>
                      </a:r>
                      <a:endParaRPr kumimoji="0" lang="en-US" sz="1700" b="1" i="0" u="none" strike="noStrike" cap="none" normalizeH="0" baseline="0" smtClean="0">
                        <a:ln>
                          <a:noFill/>
                        </a:ln>
                        <a:solidFill>
                          <a:srgbClr val="FFFFFF"/>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1" i="0" u="none" strike="noStrike" cap="none" normalizeH="0" baseline="0" smtClean="0">
                          <a:ln>
                            <a:noFill/>
                          </a:ln>
                          <a:solidFill>
                            <a:srgbClr val="FFFFFF"/>
                          </a:solidFill>
                          <a:effectLst/>
                          <a:latin typeface="Arial" panose="020B0604020202020204" pitchFamily="34" charset="0"/>
                          <a:ea typeface="宋体" panose="02010600030101010101" pitchFamily="2" charset="-122"/>
                          <a:sym typeface="Calibri" panose="020F0502020204030204" pitchFamily="34" charset="0"/>
                        </a:rPr>
                        <a:t>籍贯</a:t>
                      </a:r>
                      <a:endParaRPr kumimoji="0" lang="en-US" sz="1700" b="1" i="0" u="none" strike="noStrike" cap="none" normalizeH="0" baseline="0" smtClean="0">
                        <a:ln>
                          <a:noFill/>
                        </a:ln>
                        <a:solidFill>
                          <a:srgbClr val="FFFFFF"/>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748982">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张三</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180cm</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65kg</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23</a:t>
                      </a:r>
                      <a:endParaRPr kumimoji="0" lang="zh-CN" altLang="en-US"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男</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大学</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上海</a:t>
                      </a:r>
                      <a:endParaRPr kumimoji="0" lang="en-US" sz="1700" b="0"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r>
              <a:tr h="748982">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李四</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168cm</a:t>
                      </a:r>
                      <a:endParaRPr kumimoji="0" lang="zh-CN" altLang="en-US"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55kg</a:t>
                      </a:r>
                      <a:endParaRPr kumimoji="0" 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endParaRPr kumimoji="0" lang="zh-CN" alt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18</a:t>
                      </a:r>
                      <a:endParaRPr kumimoji="0" lang="zh-CN" altLang="en-US"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女</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高中</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浙江</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r>
              <a:tr h="748982">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赵五</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175cm</a:t>
                      </a:r>
                      <a:endParaRPr kumimoji="0" lang="zh-CN" altLang="en-US"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75kg</a:t>
                      </a:r>
                      <a:endParaRPr kumimoji="0" 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endParaRPr kumimoji="0" lang="zh-CN" alt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53</a:t>
                      </a:r>
                      <a:endParaRPr kumimoji="0" lang="zh-CN" altLang="en-US"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男</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初中</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zh-CN" altLang="en-US" sz="17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sym typeface="Calibri" panose="020F0502020204030204" pitchFamily="34" charset="0"/>
                        </a:rPr>
                        <a:t>广东</a:t>
                      </a:r>
                      <a:endParaRPr kumimoji="0" lang="en-US"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r>
              <a:tr h="748982">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1700" b="0" i="0" u="none" strike="noStrike" cap="none" normalizeH="0" baseline="0" smtClean="0">
                          <a:ln>
                            <a:noFill/>
                          </a:ln>
                          <a:solidFill>
                            <a:srgbClr val="000000"/>
                          </a:solidFill>
                          <a:effectLst/>
                          <a:latin typeface="Tahoma" panose="020B0604030504040204"/>
                          <a:ea typeface="宋体" panose="02010600030101010101" pitchFamily="2" charset="-122"/>
                          <a:sym typeface="Calibri" panose="020F0502020204030204" pitchFamily="34" charset="0"/>
                        </a:rPr>
                        <a:t>…</a:t>
                      </a:r>
                      <a:endParaRPr kumimoji="0" lang="zh-CN" altLang="en-US" sz="2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endParaRPr kumimoji="0" lang="zh-CN" altLang="zh-CN" sz="1700" b="0"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endParaRPr kumimoji="0" lang="zh-CN" altLang="zh-CN"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endParaRPr kumimoji="0" lang="zh-CN" altLang="zh-CN"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endParaRPr kumimoji="0" lang="zh-CN" altLang="zh-CN"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endParaRPr kumimoji="0" lang="zh-CN" altLang="zh-CN" sz="1700" b="0" i="0" u="none" strike="noStrike" cap="none" normalizeH="0" baseline="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914400" rtl="0" eaLnBrk="1" fontAlgn="base" latinLnBrk="0" hangingPunct="1">
                        <a:lnSpc>
                          <a:spcPct val="100000"/>
                        </a:lnSpc>
                        <a:spcBef>
                          <a:spcPct val="0"/>
                        </a:spcBef>
                        <a:spcAft>
                          <a:spcPct val="0"/>
                        </a:spcAft>
                        <a:buClrTx/>
                        <a:buSzPct val="100000"/>
                        <a:buFont typeface="Arial" panose="020B0604020202020204" pitchFamily="34" charset="0"/>
                        <a:buNone/>
                      </a:pPr>
                      <a:endParaRPr kumimoji="0" lang="zh-CN" altLang="zh-CN" sz="1700" b="0"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sym typeface="Calibri" panose="020F0502020204030204" pitchFamily="34" charset="0"/>
                      </a:endParaRPr>
                    </a:p>
                  </a:txBody>
                  <a:tcPr marL="87502" marR="87502" marT="43760" marB="4376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r>
            </a:tbl>
          </a:graphicData>
        </a:graphic>
      </p:graphicFrame>
    </p:spTree>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标题 1"/>
          <p:cNvSpPr>
            <a:spLocks noGrp="1"/>
          </p:cNvSpPr>
          <p:nvPr>
            <p:ph type="title"/>
          </p:nvPr>
        </p:nvSpPr>
        <p:spPr>
          <a:xfrm>
            <a:off x="1116013" y="44450"/>
            <a:ext cx="7793037" cy="779463"/>
          </a:xfrm>
          <a:ln/>
        </p:spPr>
        <p:txBody>
          <a:bodyPr vert="horz" wrap="square" lIns="91440" tIns="45720" rIns="91440" bIns="45720" anchor="b" anchorCtr="0"/>
          <a:p>
            <a:r>
              <a:rPr lang="zh-CN" altLang="zh-CN" dirty="0">
                <a:solidFill>
                  <a:srgbClr val="FF0000"/>
                </a:solidFill>
                <a:latin typeface="楷体" panose="02010609060101010101" pitchFamily="49" charset="-122"/>
                <a:ea typeface="楷体" panose="02010609060101010101" pitchFamily="49" charset="-122"/>
                <a:sym typeface="黑体" panose="02010609060101010101" pitchFamily="49" charset="-122"/>
              </a:rPr>
              <a:t>简单的思路</a:t>
            </a:r>
            <a:endParaRPr lang="zh-CN" altLang="zh-CN" dirty="0">
              <a:solidFill>
                <a:srgbClr val="FF0000"/>
              </a:solidFill>
              <a:latin typeface="楷体" panose="02010609060101010101" pitchFamily="49" charset="-122"/>
              <a:ea typeface="楷体" panose="02010609060101010101" pitchFamily="49" charset="-122"/>
            </a:endParaRPr>
          </a:p>
        </p:txBody>
      </p:sp>
      <p:sp>
        <p:nvSpPr>
          <p:cNvPr id="100355" name="内容占位符 2"/>
          <p:cNvSpPr>
            <a:spLocks noGrp="1"/>
          </p:cNvSpPr>
          <p:nvPr>
            <p:ph idx="1"/>
          </p:nvPr>
        </p:nvSpPr>
        <p:spPr>
          <a:xfrm>
            <a:off x="44450" y="1196975"/>
            <a:ext cx="9036050" cy="4935538"/>
          </a:xfrm>
          <a:ln/>
        </p:spPr>
        <p:txBody>
          <a:bodyPr vert="horz" wrap="square" lIns="91440" tIns="45720" rIns="91440" bIns="45720" anchor="t" anchorCtr="0"/>
          <a:p>
            <a:pPr marL="0" indent="0">
              <a:lnSpc>
                <a:spcPct val="110000"/>
              </a:lnSpc>
              <a:buNone/>
            </a:pPr>
            <a:r>
              <a:rPr lang="zh-CN" altLang="zh-CN" dirty="0">
                <a:latin typeface="楷体" panose="02010609060101010101" pitchFamily="49" charset="-122"/>
                <a:ea typeface="楷体" panose="02010609060101010101" pitchFamily="49" charset="-122"/>
                <a:sym typeface="黑体" panose="02010609060101010101" pitchFamily="49" charset="-122"/>
              </a:rPr>
              <a:t>增加视觉通道，以表达更多的属性信息</a:t>
            </a:r>
            <a:endParaRPr lang="zh-CN" altLang="zh-CN" dirty="0">
              <a:latin typeface="楷体" panose="02010609060101010101" pitchFamily="49" charset="-122"/>
              <a:ea typeface="楷体" panose="02010609060101010101" pitchFamily="49" charset="-122"/>
            </a:endParaRPr>
          </a:p>
        </p:txBody>
      </p:sp>
      <p:sp>
        <p:nvSpPr>
          <p:cNvPr id="100356" name="TextBox 19"/>
          <p:cNvSpPr/>
          <p:nvPr/>
        </p:nvSpPr>
        <p:spPr>
          <a:xfrm>
            <a:off x="1889125" y="2573338"/>
            <a:ext cx="4735513" cy="400050"/>
          </a:xfrm>
          <a:prstGeom prst="rect">
            <a:avLst/>
          </a:prstGeom>
          <a:noFill/>
          <a:ln w="9525">
            <a:noFill/>
          </a:ln>
        </p:spPr>
        <p:txBody>
          <a:bodyPr>
            <a:spAutoFit/>
          </a:bodyPr>
          <a:p>
            <a:pPr algn="ctr" eaLnBrk="1" hangingPunct="1"/>
            <a:r>
              <a:rPr lang="zh-CN" altLang="en-US" sz="2000" b="1" dirty="0">
                <a:solidFill>
                  <a:srgbClr val="000000"/>
                </a:solidFill>
                <a:latin typeface="楷体" panose="02010609060101010101" pitchFamily="49" charset="-122"/>
                <a:ea typeface="楷体" panose="02010609060101010101" pitchFamily="49" charset="-122"/>
                <a:sym typeface="Calibri" panose="020F0502020204030204" pitchFamily="34" charset="0"/>
              </a:rPr>
              <a:t>散点的形状、填充形式、颜色、大小等</a:t>
            </a:r>
            <a:endParaRPr lang="zh-CN" altLang="en-US" b="1" dirty="0">
              <a:latin typeface="楷体" panose="02010609060101010101" pitchFamily="49" charset="-122"/>
              <a:ea typeface="楷体" panose="02010609060101010101" pitchFamily="49" charset="-122"/>
            </a:endParaRPr>
          </a:p>
        </p:txBody>
      </p:sp>
      <p:grpSp>
        <p:nvGrpSpPr>
          <p:cNvPr id="100357" name="Group 4"/>
          <p:cNvGrpSpPr/>
          <p:nvPr/>
        </p:nvGrpSpPr>
        <p:grpSpPr>
          <a:xfrm>
            <a:off x="2470150" y="3168650"/>
            <a:ext cx="3810000" cy="2717800"/>
            <a:chOff x="0" y="0"/>
            <a:chExt cx="2151856" cy="1818464"/>
          </a:xfrm>
        </p:grpSpPr>
        <p:sp>
          <p:nvSpPr>
            <p:cNvPr id="100358" name="直接连接符 6"/>
            <p:cNvSpPr/>
            <p:nvPr/>
          </p:nvSpPr>
          <p:spPr>
            <a:xfrm>
              <a:off x="0" y="0"/>
              <a:ext cx="1" cy="1800200"/>
            </a:xfrm>
            <a:prstGeom prst="line">
              <a:avLst/>
            </a:prstGeom>
            <a:ln w="9525" cap="flat" cmpd="sng">
              <a:solidFill>
                <a:srgbClr val="000000"/>
              </a:solidFill>
              <a:prstDash val="solid"/>
              <a:headEnd type="arrow" w="med" len="med"/>
              <a:tailEnd type="none" w="med" len="med"/>
            </a:ln>
          </p:spPr>
        </p:sp>
        <p:sp>
          <p:nvSpPr>
            <p:cNvPr id="100359" name="直接连接符 7"/>
            <p:cNvSpPr/>
            <p:nvPr/>
          </p:nvSpPr>
          <p:spPr>
            <a:xfrm flipH="1">
              <a:off x="0" y="1818464"/>
              <a:ext cx="2151856" cy="1"/>
            </a:xfrm>
            <a:prstGeom prst="line">
              <a:avLst/>
            </a:prstGeom>
            <a:ln w="9525" cap="flat" cmpd="sng">
              <a:solidFill>
                <a:srgbClr val="000000"/>
              </a:solidFill>
              <a:prstDash val="solid"/>
              <a:headEnd type="arrow" w="med" len="med"/>
              <a:tailEnd type="none" w="med" len="med"/>
            </a:ln>
          </p:spPr>
        </p:sp>
        <p:sp>
          <p:nvSpPr>
            <p:cNvPr id="100360" name="等腰三角形 9"/>
            <p:cNvSpPr/>
            <p:nvPr/>
          </p:nvSpPr>
          <p:spPr>
            <a:xfrm>
              <a:off x="216024" y="288032"/>
              <a:ext cx="167059" cy="144016"/>
            </a:xfrm>
            <a:prstGeom prst="triangle">
              <a:avLst>
                <a:gd name="adj" fmla="val 50000"/>
              </a:avLst>
            </a:prstGeom>
            <a:gradFill rotWithShape="1">
              <a:gsLst>
                <a:gs pos="0">
                  <a:srgbClr val="A3C2FF">
                    <a:alpha val="100000"/>
                  </a:srgbClr>
                </a:gs>
                <a:gs pos="34998">
                  <a:srgbClr val="BDD5FF">
                    <a:alpha val="100000"/>
                  </a:srgbClr>
                </a:gs>
                <a:gs pos="100000">
                  <a:srgbClr val="E5EEFF">
                    <a:alpha val="100000"/>
                  </a:srgbClr>
                </a:gs>
              </a:gsLst>
              <a:lin ang="5400000" scaled="1"/>
              <a:tileRect/>
            </a:gradFill>
            <a:ln w="9525" cap="flat" cmpd="sng">
              <a:solidFill>
                <a:schemeClr val="accent1"/>
              </a:solidFill>
              <a:prstDash val="solid"/>
              <a:miter/>
              <a:headEnd type="none" w="med" len="med"/>
              <a:tailEnd type="none" w="med" len="med"/>
            </a:ln>
          </p:spPr>
          <p:txBody>
            <a:bodyPr anchor="ctr" anchorCtr="0"/>
            <a:p>
              <a:pPr algn="ctr" eaLnBrk="1" hangingPunct="1"/>
              <a:endParaRPr lang="zh-CN" altLang="en-US" b="1" dirty="0">
                <a:solidFill>
                  <a:srgbClr val="00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100361" name="等腰三角形 10"/>
            <p:cNvSpPr/>
            <p:nvPr/>
          </p:nvSpPr>
          <p:spPr>
            <a:xfrm>
              <a:off x="442178" y="584448"/>
              <a:ext cx="167059" cy="144016"/>
            </a:xfrm>
            <a:prstGeom prst="triangle">
              <a:avLst>
                <a:gd name="adj" fmla="val 50000"/>
              </a:avLst>
            </a:prstGeom>
            <a:gradFill rotWithShape="1">
              <a:gsLst>
                <a:gs pos="0">
                  <a:srgbClr val="FFD1BB">
                    <a:alpha val="100000"/>
                  </a:srgbClr>
                </a:gs>
                <a:gs pos="34998">
                  <a:srgbClr val="FFDDCF">
                    <a:alpha val="100000"/>
                  </a:srgbClr>
                </a:gs>
                <a:gs pos="100000">
                  <a:srgbClr val="FFF2ED">
                    <a:alpha val="100000"/>
                  </a:srgbClr>
                </a:gs>
              </a:gsLst>
              <a:lin ang="5400000" scaled="1"/>
              <a:tileRect/>
            </a:gradFill>
            <a:ln w="9525" cap="flat" cmpd="sng">
              <a:solidFill>
                <a:srgbClr val="F79646"/>
              </a:solidFill>
              <a:prstDash val="solid"/>
              <a:miter/>
              <a:headEnd type="none" w="med" len="med"/>
              <a:tailEnd type="none" w="med" len="med"/>
            </a:ln>
          </p:spPr>
          <p:txBody>
            <a:bodyPr anchor="ctr" anchorCtr="0"/>
            <a:p>
              <a:pPr algn="ctr" eaLnBrk="1" hangingPunct="1"/>
              <a:endParaRPr lang="zh-CN" altLang="en-US" b="1" dirty="0">
                <a:solidFill>
                  <a:srgbClr val="00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100362" name="等腰三角形 11"/>
            <p:cNvSpPr/>
            <p:nvPr/>
          </p:nvSpPr>
          <p:spPr>
            <a:xfrm>
              <a:off x="218441" y="1368152"/>
              <a:ext cx="167059" cy="144016"/>
            </a:xfrm>
            <a:prstGeom prst="triangle">
              <a:avLst>
                <a:gd name="adj" fmla="val 50000"/>
              </a:avLst>
            </a:prstGeom>
            <a:gradFill rotWithShape="1">
              <a:gsLst>
                <a:gs pos="0">
                  <a:srgbClr val="A6E4FF">
                    <a:alpha val="100000"/>
                  </a:srgbClr>
                </a:gs>
                <a:gs pos="34998">
                  <a:srgbClr val="BFEDFF">
                    <a:alpha val="100000"/>
                  </a:srgbClr>
                </a:gs>
                <a:gs pos="100000">
                  <a:srgbClr val="E6F9FF">
                    <a:alpha val="100000"/>
                  </a:srgbClr>
                </a:gs>
              </a:gsLst>
              <a:lin ang="5400000" scaled="1"/>
              <a:tileRect/>
            </a:gradFill>
            <a:ln w="9525" cap="flat" cmpd="sng">
              <a:solidFill>
                <a:srgbClr val="4BACC6"/>
              </a:solidFill>
              <a:prstDash val="solid"/>
              <a:miter/>
              <a:headEnd type="none" w="med" len="med"/>
              <a:tailEnd type="none" w="med" len="med"/>
            </a:ln>
          </p:spPr>
          <p:txBody>
            <a:bodyPr anchor="ctr" anchorCtr="0"/>
            <a:p>
              <a:pPr algn="ctr" eaLnBrk="1" hangingPunct="1"/>
              <a:endParaRPr lang="zh-CN" altLang="en-US" b="1" dirty="0">
                <a:solidFill>
                  <a:srgbClr val="00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100363" name="等腰三角形 12"/>
            <p:cNvSpPr/>
            <p:nvPr/>
          </p:nvSpPr>
          <p:spPr>
            <a:xfrm>
              <a:off x="1506522" y="1223736"/>
              <a:ext cx="259418" cy="223636"/>
            </a:xfrm>
            <a:prstGeom prst="triangle">
              <a:avLst>
                <a:gd name="adj" fmla="val 50000"/>
              </a:avLst>
            </a:prstGeom>
            <a:solidFill>
              <a:srgbClr val="FFFFFF"/>
            </a:solidFill>
            <a:ln w="25400" cap="flat" cmpd="sng">
              <a:solidFill>
                <a:srgbClr val="4BACC6"/>
              </a:solidFill>
              <a:prstDash val="solid"/>
              <a:miter/>
              <a:headEnd type="none" w="med" len="med"/>
              <a:tailEnd type="none" w="med" len="med"/>
            </a:ln>
          </p:spPr>
          <p:txBody>
            <a:bodyPr anchor="ctr" anchorCtr="0"/>
            <a:p>
              <a:pPr algn="ctr" eaLnBrk="1" hangingPunct="1"/>
              <a:endParaRPr lang="zh-CN" altLang="en-US" b="1" dirty="0">
                <a:solidFill>
                  <a:srgbClr val="00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100364" name="等腰三角形 14"/>
            <p:cNvSpPr/>
            <p:nvPr/>
          </p:nvSpPr>
          <p:spPr>
            <a:xfrm>
              <a:off x="577493" y="1230948"/>
              <a:ext cx="251053" cy="216424"/>
            </a:xfrm>
            <a:prstGeom prst="triangle">
              <a:avLst>
                <a:gd name="adj" fmla="val 50000"/>
              </a:avLst>
            </a:prstGeom>
            <a:solidFill>
              <a:srgbClr val="FFFFFF"/>
            </a:solidFill>
            <a:ln w="25400" cap="flat" cmpd="sng">
              <a:solidFill>
                <a:schemeClr val="accent2"/>
              </a:solidFill>
              <a:prstDash val="solid"/>
              <a:miter/>
              <a:headEnd type="none" w="med" len="med"/>
              <a:tailEnd type="none" w="med" len="med"/>
            </a:ln>
          </p:spPr>
          <p:txBody>
            <a:bodyPr anchor="ctr" anchorCtr="0"/>
            <a:p>
              <a:pPr algn="ctr" eaLnBrk="1" hangingPunct="1"/>
              <a:endParaRPr lang="zh-CN" altLang="en-US" b="1" dirty="0">
                <a:solidFill>
                  <a:srgbClr val="00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100365" name="等腰三角形 15"/>
            <p:cNvSpPr/>
            <p:nvPr/>
          </p:nvSpPr>
          <p:spPr>
            <a:xfrm>
              <a:off x="1150392" y="1440160"/>
              <a:ext cx="167059" cy="144016"/>
            </a:xfrm>
            <a:prstGeom prst="triangle">
              <a:avLst>
                <a:gd name="adj" fmla="val 50000"/>
              </a:avLst>
            </a:prstGeom>
            <a:gradFill rotWithShape="1">
              <a:gsLst>
                <a:gs pos="0">
                  <a:srgbClr val="FFD1BB">
                    <a:alpha val="100000"/>
                  </a:srgbClr>
                </a:gs>
                <a:gs pos="34998">
                  <a:srgbClr val="FFDDCF">
                    <a:alpha val="100000"/>
                  </a:srgbClr>
                </a:gs>
                <a:gs pos="100000">
                  <a:srgbClr val="FFF2ED">
                    <a:alpha val="100000"/>
                  </a:srgbClr>
                </a:gs>
              </a:gsLst>
              <a:lin ang="5400000" scaled="1"/>
              <a:tileRect/>
            </a:gradFill>
            <a:ln w="9525" cap="flat" cmpd="sng">
              <a:solidFill>
                <a:srgbClr val="F79646"/>
              </a:solidFill>
              <a:prstDash val="solid"/>
              <a:miter/>
              <a:headEnd type="none" w="med" len="med"/>
              <a:tailEnd type="none" w="med" len="med"/>
            </a:ln>
          </p:spPr>
          <p:txBody>
            <a:bodyPr anchor="ctr" anchorCtr="0"/>
            <a:p>
              <a:pPr algn="ctr" eaLnBrk="1" hangingPunct="1"/>
              <a:endParaRPr lang="zh-CN" altLang="en-US" b="1" dirty="0">
                <a:solidFill>
                  <a:srgbClr val="00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100366" name="椭圆 16"/>
            <p:cNvSpPr/>
            <p:nvPr/>
          </p:nvSpPr>
          <p:spPr>
            <a:xfrm>
              <a:off x="309300" y="996868"/>
              <a:ext cx="152400" cy="152400"/>
            </a:xfrm>
            <a:prstGeom prst="ellipse">
              <a:avLst/>
            </a:prstGeom>
            <a:solidFill>
              <a:srgbClr val="FFFFFF"/>
            </a:solidFill>
            <a:ln w="25400" cap="flat" cmpd="sng">
              <a:solidFill>
                <a:srgbClr val="9BBB59"/>
              </a:solidFill>
              <a:prstDash val="solid"/>
              <a:headEnd type="none" w="med" len="med"/>
              <a:tailEnd type="none" w="med" len="med"/>
            </a:ln>
          </p:spPr>
          <p:txBody>
            <a:bodyPr anchor="ctr" anchorCtr="0"/>
            <a:p>
              <a:pPr algn="ctr" eaLnBrk="1" hangingPunct="1"/>
              <a:endParaRPr lang="zh-CN" altLang="en-US" b="1" dirty="0">
                <a:solidFill>
                  <a:srgbClr val="00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100367" name="椭圆 17"/>
            <p:cNvSpPr/>
            <p:nvPr/>
          </p:nvSpPr>
          <p:spPr>
            <a:xfrm>
              <a:off x="730546" y="764114"/>
              <a:ext cx="314292" cy="314292"/>
            </a:xfrm>
            <a:prstGeom prst="ellipse">
              <a:avLst/>
            </a:prstGeom>
            <a:gradFill rotWithShape="1">
              <a:gsLst>
                <a:gs pos="0">
                  <a:srgbClr val="C8B3E9">
                    <a:alpha val="100000"/>
                  </a:srgbClr>
                </a:gs>
                <a:gs pos="34998">
                  <a:srgbClr val="D9CAEE">
                    <a:alpha val="100000"/>
                  </a:srgbClr>
                </a:gs>
                <a:gs pos="100000">
                  <a:srgbClr val="EFE8FA">
                    <a:alpha val="100000"/>
                  </a:srgbClr>
                </a:gs>
              </a:gsLst>
              <a:lin ang="5400000" scaled="1"/>
              <a:tileRect/>
            </a:gradFill>
            <a:ln w="9525" cap="flat" cmpd="sng">
              <a:solidFill>
                <a:srgbClr val="8064A2"/>
              </a:solidFill>
              <a:prstDash val="solid"/>
              <a:headEnd type="none" w="med" len="med"/>
              <a:tailEnd type="none" w="med" len="med"/>
            </a:ln>
          </p:spPr>
          <p:txBody>
            <a:bodyPr anchor="ctr" anchorCtr="0"/>
            <a:p>
              <a:pPr algn="ctr" eaLnBrk="1" hangingPunct="1"/>
              <a:endParaRPr lang="zh-CN" altLang="en-US" b="1" dirty="0">
                <a:solidFill>
                  <a:srgbClr val="00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100368" name="矩形 18"/>
            <p:cNvSpPr/>
            <p:nvPr/>
          </p:nvSpPr>
          <p:spPr>
            <a:xfrm>
              <a:off x="1292883" y="728464"/>
              <a:ext cx="295836" cy="295836"/>
            </a:xfrm>
            <a:prstGeom prst="rect">
              <a:avLst/>
            </a:prstGeom>
            <a:gradFill rotWithShape="1">
              <a:gsLst>
                <a:gs pos="0">
                  <a:srgbClr val="FFD1BB">
                    <a:alpha val="100000"/>
                  </a:srgbClr>
                </a:gs>
                <a:gs pos="34998">
                  <a:srgbClr val="FFDDCF">
                    <a:alpha val="100000"/>
                  </a:srgbClr>
                </a:gs>
                <a:gs pos="100000">
                  <a:srgbClr val="FFF2ED">
                    <a:alpha val="100000"/>
                  </a:srgbClr>
                </a:gs>
              </a:gsLst>
              <a:lin ang="5400000" scaled="1"/>
              <a:tileRect/>
            </a:gradFill>
            <a:ln w="9525" cap="flat" cmpd="sng">
              <a:solidFill>
                <a:srgbClr val="F79646"/>
              </a:solidFill>
              <a:prstDash val="solid"/>
              <a:miter/>
              <a:headEnd type="none" w="med" len="med"/>
              <a:tailEnd type="none" w="med" len="med"/>
            </a:ln>
          </p:spPr>
          <p:txBody>
            <a:bodyPr anchor="ctr" anchorCtr="0"/>
            <a:p>
              <a:pPr algn="ctr" eaLnBrk="1" hangingPunct="1"/>
              <a:endParaRPr lang="zh-CN" altLang="en-US" b="1" dirty="0">
                <a:solidFill>
                  <a:srgbClr val="000000"/>
                </a:solidFill>
                <a:latin typeface="楷体" panose="02010609060101010101" pitchFamily="49" charset="-122"/>
                <a:ea typeface="楷体" panose="02010609060101010101" pitchFamily="49" charset="-122"/>
                <a:sym typeface="宋体" panose="02010600030101010101" pitchFamily="2" charset="-122"/>
              </a:endParaRPr>
            </a:p>
          </p:txBody>
        </p:sp>
      </p:grpSp>
    </p:spTree>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标题 1"/>
          <p:cNvSpPr>
            <a:spLocks noGrp="1"/>
          </p:cNvSpPr>
          <p:nvPr>
            <p:ph type="title"/>
          </p:nvPr>
        </p:nvSpPr>
        <p:spPr>
          <a:xfrm>
            <a:off x="1116013" y="44450"/>
            <a:ext cx="7793037" cy="779463"/>
          </a:xfrm>
          <a:ln/>
        </p:spPr>
        <p:txBody>
          <a:bodyPr vert="horz" wrap="square" lIns="91440" tIns="45720" rIns="91440" bIns="45720" anchor="b" anchorCtr="0"/>
          <a:p>
            <a:r>
              <a:rPr lang="zh-CN" altLang="zh-CN" dirty="0">
                <a:solidFill>
                  <a:srgbClr val="FF0000"/>
                </a:solidFill>
                <a:latin typeface="黑体" panose="02010609060101010101" pitchFamily="49" charset="-122"/>
                <a:ea typeface="黑体" panose="02010609060101010101" pitchFamily="49" charset="-122"/>
                <a:sym typeface="黑体" panose="02010609060101010101" pitchFamily="49" charset="-122"/>
              </a:rPr>
              <a:t>简单的思路</a:t>
            </a:r>
            <a:endParaRPr lang="zh-CN" altLang="zh-CN" dirty="0">
              <a:solidFill>
                <a:srgbClr val="FF0000"/>
              </a:solidFill>
              <a:ea typeface="宋体" panose="02010600030101010101" pitchFamily="2" charset="-122"/>
            </a:endParaRPr>
          </a:p>
        </p:txBody>
      </p:sp>
      <p:sp>
        <p:nvSpPr>
          <p:cNvPr id="101379" name="内容占位符 2"/>
          <p:cNvSpPr>
            <a:spLocks noGrp="1"/>
          </p:cNvSpPr>
          <p:nvPr>
            <p:ph idx="1"/>
          </p:nvPr>
        </p:nvSpPr>
        <p:spPr>
          <a:xfrm>
            <a:off x="44450" y="1196975"/>
            <a:ext cx="9036050" cy="4935538"/>
          </a:xfrm>
          <a:ln/>
        </p:spPr>
        <p:txBody>
          <a:bodyPr vert="horz" wrap="square" lIns="91440" tIns="45720" rIns="91440" bIns="45720" anchor="t" anchorCtr="0"/>
          <a:p>
            <a:pPr marL="0" indent="0">
              <a:buNone/>
            </a:pPr>
            <a:r>
              <a:rPr lang="zh-CN" altLang="zh-CN" dirty="0">
                <a:latin typeface="黑体" panose="02010609060101010101" pitchFamily="49" charset="-122"/>
                <a:ea typeface="黑体" panose="02010609060101010101" pitchFamily="49" charset="-122"/>
                <a:sym typeface="黑体" panose="02010609060101010101" pitchFamily="49" charset="-122"/>
              </a:rPr>
              <a:t>多视图协调关联</a:t>
            </a:r>
            <a:endParaRPr lang="zh-CN" altLang="zh-CN" dirty="0">
              <a:latin typeface="黑体" panose="02010609060101010101" pitchFamily="49" charset="-122"/>
              <a:ea typeface="黑体" panose="02010609060101010101" pitchFamily="49" charset="-122"/>
              <a:sym typeface="黑体" panose="02010609060101010101" pitchFamily="49" charset="-122"/>
            </a:endParaRPr>
          </a:p>
        </p:txBody>
      </p:sp>
      <p:grpSp>
        <p:nvGrpSpPr>
          <p:cNvPr id="101380" name="Group 6"/>
          <p:cNvGrpSpPr>
            <a:grpSpLocks noChangeAspect="1"/>
          </p:cNvGrpSpPr>
          <p:nvPr/>
        </p:nvGrpSpPr>
        <p:grpSpPr>
          <a:xfrm>
            <a:off x="57150" y="2527300"/>
            <a:ext cx="8978900" cy="2054225"/>
            <a:chOff x="0" y="0"/>
            <a:chExt cx="8978485" cy="2053084"/>
          </a:xfrm>
        </p:grpSpPr>
        <p:pic>
          <p:nvPicPr>
            <p:cNvPr id="101381" name="Picture 3"/>
            <p:cNvPicPr>
              <a:picLocks noChangeAspect="1"/>
            </p:cNvPicPr>
            <p:nvPr/>
          </p:nvPicPr>
          <p:blipFill>
            <a:blip r:embed="rId1"/>
            <a:stretch>
              <a:fillRect/>
            </a:stretch>
          </p:blipFill>
          <p:spPr>
            <a:xfrm>
              <a:off x="0" y="0"/>
              <a:ext cx="3411469" cy="2053084"/>
            </a:xfrm>
            <a:prstGeom prst="rect">
              <a:avLst/>
            </a:prstGeom>
            <a:noFill/>
            <a:ln w="9525">
              <a:noFill/>
            </a:ln>
          </p:spPr>
        </p:pic>
        <p:pic>
          <p:nvPicPr>
            <p:cNvPr id="101382" name="Picture 4"/>
            <p:cNvPicPr>
              <a:picLocks noChangeAspect="1"/>
            </p:cNvPicPr>
            <p:nvPr/>
          </p:nvPicPr>
          <p:blipFill>
            <a:blip r:embed="rId2"/>
            <a:srcRect r="28168" b="12451"/>
            <a:stretch>
              <a:fillRect/>
            </a:stretch>
          </p:blipFill>
          <p:spPr>
            <a:xfrm>
              <a:off x="3672408" y="0"/>
              <a:ext cx="2490601" cy="2043666"/>
            </a:xfrm>
            <a:prstGeom prst="rect">
              <a:avLst/>
            </a:prstGeom>
            <a:noFill/>
            <a:ln w="9525">
              <a:noFill/>
            </a:ln>
          </p:spPr>
        </p:pic>
        <p:pic>
          <p:nvPicPr>
            <p:cNvPr id="101383" name="Picture 5"/>
            <p:cNvPicPr>
              <a:picLocks noChangeAspect="1"/>
            </p:cNvPicPr>
            <p:nvPr/>
          </p:nvPicPr>
          <p:blipFill>
            <a:blip r:embed="rId3"/>
            <a:stretch>
              <a:fillRect/>
            </a:stretch>
          </p:blipFill>
          <p:spPr>
            <a:xfrm>
              <a:off x="6418793" y="9418"/>
              <a:ext cx="2559692" cy="2043666"/>
            </a:xfrm>
            <a:prstGeom prst="rect">
              <a:avLst/>
            </a:prstGeom>
            <a:noFill/>
            <a:ln w="9525">
              <a:noFill/>
            </a:ln>
          </p:spPr>
        </p:pic>
      </p:grpSp>
    </p:spTree>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Title 1"/>
          <p:cNvSpPr>
            <a:spLocks noGrp="1"/>
          </p:cNvSpPr>
          <p:nvPr>
            <p:ph type="title"/>
          </p:nvPr>
        </p:nvSpPr>
        <p:spPr>
          <a:xfrm>
            <a:off x="1116013" y="44450"/>
            <a:ext cx="7793037" cy="779463"/>
          </a:xfrm>
          <a:ln/>
        </p:spPr>
        <p:txBody>
          <a:bodyPr vert="horz" wrap="square" lIns="91440" tIns="45720" rIns="91440" bIns="45720" anchor="b" anchorCtr="0"/>
          <a:p>
            <a:r>
              <a:rPr lang="zh-CN" altLang="en-US" dirty="0">
                <a:solidFill>
                  <a:srgbClr val="FF0000"/>
                </a:solidFill>
                <a:latin typeface="黑体" panose="02010609060101010101" pitchFamily="49" charset="-122"/>
                <a:ea typeface="黑体" panose="02010609060101010101" pitchFamily="49" charset="-122"/>
              </a:rPr>
              <a:t>更高维度</a:t>
            </a:r>
            <a:endParaRPr lang="en-US" altLang="zh-CN" dirty="0">
              <a:solidFill>
                <a:srgbClr val="FF0000"/>
              </a:solidFill>
              <a:latin typeface="黑体" panose="02010609060101010101" pitchFamily="49" charset="-122"/>
              <a:ea typeface="黑体" panose="02010609060101010101" pitchFamily="49" charset="-122"/>
            </a:endParaRPr>
          </a:p>
        </p:txBody>
      </p:sp>
      <p:pic>
        <p:nvPicPr>
          <p:cNvPr id="7" name="Picture 3"/>
          <p:cNvPicPr>
            <a:picLocks noChangeAspect="1"/>
          </p:cNvPicPr>
          <p:nvPr/>
        </p:nvPicPr>
        <p:blipFill>
          <a:blip r:embed="rId1"/>
          <a:stretch>
            <a:fillRect/>
          </a:stretch>
        </p:blipFill>
        <p:spPr>
          <a:xfrm>
            <a:off x="2484438" y="1484313"/>
            <a:ext cx="3024187" cy="4032250"/>
          </a:xfrm>
          <a:prstGeom prst="rect">
            <a:avLst/>
          </a:prstGeom>
          <a:noFill/>
          <a:ln w="9525">
            <a:noFill/>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标题 1"/>
          <p:cNvSpPr>
            <a:spLocks noGrp="1"/>
          </p:cNvSpPr>
          <p:nvPr>
            <p:ph type="title"/>
          </p:nvPr>
        </p:nvSpPr>
        <p:spPr>
          <a:xfrm>
            <a:off x="504825" y="-522287"/>
            <a:ext cx="7499350" cy="1143000"/>
          </a:xfrm>
          <a:ln/>
        </p:spPr>
        <p:txBody>
          <a:bodyPr vert="horz" wrap="square" lIns="91440" tIns="45720" rIns="91440" bIns="45720" anchor="b" anchorCtr="0"/>
          <a:p>
            <a:r>
              <a:rPr lang="zh-CN" altLang="zh-CN" dirty="0">
                <a:solidFill>
                  <a:srgbClr val="FF0000"/>
                </a:solidFill>
                <a:ea typeface="黑体" panose="02010609060101010101" pitchFamily="49" charset="-122"/>
                <a:sym typeface="黑体" panose="02010609060101010101" pitchFamily="49" charset="-122"/>
              </a:rPr>
              <a:t>散点矩阵</a:t>
            </a:r>
            <a:endParaRPr lang="zh-CN" altLang="en-US" dirty="0">
              <a:solidFill>
                <a:srgbClr val="FF0000"/>
              </a:solidFill>
              <a:ea typeface="黑体" panose="02010609060101010101" pitchFamily="49" charset="-122"/>
              <a:sym typeface="黑体" panose="02010609060101010101" pitchFamily="49" charset="-122"/>
            </a:endParaRPr>
          </a:p>
        </p:txBody>
      </p:sp>
      <p:pic>
        <p:nvPicPr>
          <p:cNvPr id="103427" name="Picture 2" descr="C:\Users\skl\Desktop\skl\数据可视化的基本原理与方法_第七章_彩图\7\7.6a.png"/>
          <p:cNvPicPr>
            <a:picLocks noGrp="1" noChangeAspect="1"/>
          </p:cNvPicPr>
          <p:nvPr>
            <p:ph idx="1"/>
          </p:nvPr>
        </p:nvPicPr>
        <p:blipFill>
          <a:blip r:embed="rId1"/>
          <a:srcRect/>
          <a:stretch>
            <a:fillRect/>
          </a:stretch>
        </p:blipFill>
        <p:spPr>
          <a:xfrm>
            <a:off x="185738" y="895350"/>
            <a:ext cx="4606925" cy="3600450"/>
          </a:xfrm>
          <a:ln/>
        </p:spPr>
      </p:pic>
      <p:sp>
        <p:nvSpPr>
          <p:cNvPr id="103428" name="TextBox 7"/>
          <p:cNvSpPr txBox="1"/>
          <p:nvPr/>
        </p:nvSpPr>
        <p:spPr>
          <a:xfrm>
            <a:off x="19050" y="4919663"/>
            <a:ext cx="9124950" cy="1938337"/>
          </a:xfrm>
          <a:prstGeom prst="rect">
            <a:avLst/>
          </a:prstGeom>
          <a:noFill/>
          <a:ln w="9525">
            <a:noFill/>
          </a:ln>
        </p:spPr>
        <p:txBody>
          <a:bodyPr>
            <a:spAutoFit/>
          </a:bodyPr>
          <a:p>
            <a:pPr eaLnBrk="1" hangingPunct="1"/>
            <a:r>
              <a:rPr lang="zh-CN" altLang="en-US" b="1" dirty="0">
                <a:latin typeface="Tahoma" panose="020B0604030504040204" pitchFamily="34" charset="0"/>
              </a:rPr>
              <a:t>     上图（</a:t>
            </a:r>
            <a:r>
              <a:rPr lang="en-US" altLang="zh-CN" b="1" dirty="0">
                <a:latin typeface="Tahoma" panose="020B0604030504040204" pitchFamily="34" charset="0"/>
              </a:rPr>
              <a:t>a</a:t>
            </a:r>
            <a:r>
              <a:rPr lang="zh-CN" altLang="en-US" b="1" dirty="0">
                <a:latin typeface="Tahoma" panose="020B0604030504040204" pitchFamily="34" charset="0"/>
              </a:rPr>
              <a:t>）是四维汽车属性的散点图可视化，展现了不同类型汽车之间的关系。如果数据的属性较多，依赖用户的肉眼观察效率不高，此时可采用自动方法寻找散点图矩阵中可能感兴趣的单元或区间。（</a:t>
            </a:r>
            <a:r>
              <a:rPr lang="en-US" altLang="zh-CN" b="1" dirty="0">
                <a:latin typeface="Tahoma" panose="020B0604030504040204" pitchFamily="34" charset="0"/>
              </a:rPr>
              <a:t>b</a:t>
            </a:r>
            <a:r>
              <a:rPr lang="zh-CN" altLang="en-US" b="1" dirty="0">
                <a:latin typeface="Tahoma" panose="020B0604030504040204" pitchFamily="34" charset="0"/>
              </a:rPr>
              <a:t>）显示了一个自动标注（圆圈）的散点聚类特征和维度相关性特征</a:t>
            </a:r>
            <a:endParaRPr lang="zh-CN" altLang="en-US" b="1" dirty="0">
              <a:latin typeface="Tahoma" panose="020B0604030504040204" pitchFamily="34" charset="0"/>
            </a:endParaRPr>
          </a:p>
        </p:txBody>
      </p:sp>
      <p:pic>
        <p:nvPicPr>
          <p:cNvPr id="103429" name="Picture 8" descr="apple:Users:icie:Desktop:Screen Shot 2012-09-11 at 4.42.13 PM.png"/>
          <p:cNvPicPr/>
          <p:nvPr/>
        </p:nvPicPr>
        <p:blipFill>
          <a:blip r:embed="rId2"/>
          <a:stretch>
            <a:fillRect/>
          </a:stretch>
        </p:blipFill>
        <p:spPr>
          <a:xfrm>
            <a:off x="4259263" y="733425"/>
            <a:ext cx="4213225" cy="3927475"/>
          </a:xfrm>
          <a:prstGeom prst="rect">
            <a:avLst/>
          </a:prstGeom>
          <a:noFill/>
          <a:ln w="9525">
            <a:noFill/>
          </a:ln>
        </p:spPr>
      </p:pic>
      <p:sp>
        <p:nvSpPr>
          <p:cNvPr id="103430" name="椭圆 2"/>
          <p:cNvSpPr/>
          <p:nvPr/>
        </p:nvSpPr>
        <p:spPr>
          <a:xfrm>
            <a:off x="6210300" y="1408113"/>
            <a:ext cx="655638" cy="608012"/>
          </a:xfrm>
          <a:prstGeom prst="ellipse">
            <a:avLst/>
          </a:prstGeom>
          <a:noFill/>
          <a:ln w="57150" cap="flat" cmpd="sng">
            <a:solidFill>
              <a:srgbClr val="9BBB59"/>
            </a:solidFill>
            <a:prstDash val="solid"/>
            <a:headEnd type="none" w="med" len="med"/>
            <a:tailEnd type="none" w="med" len="med"/>
          </a:ln>
        </p:spPr>
        <p:txBody>
          <a:bodyPr anchor="ctr" anchorCtr="0"/>
          <a:p>
            <a:pPr algn="ctr" eaLnBrk="1" hangingPunct="1"/>
            <a:endParaRPr lang="zh-CN" altLang="en-US"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sp>
        <p:nvSpPr>
          <p:cNvPr id="103431" name="椭圆 6"/>
          <p:cNvSpPr/>
          <p:nvPr/>
        </p:nvSpPr>
        <p:spPr>
          <a:xfrm>
            <a:off x="6537325" y="2636838"/>
            <a:ext cx="655638" cy="609600"/>
          </a:xfrm>
          <a:prstGeom prst="ellipse">
            <a:avLst/>
          </a:prstGeom>
          <a:noFill/>
          <a:ln w="57150" cap="flat" cmpd="sng">
            <a:solidFill>
              <a:srgbClr val="9BBB59"/>
            </a:solidFill>
            <a:prstDash val="solid"/>
            <a:headEnd type="none" w="med" len="med"/>
            <a:tailEnd type="none" w="med" len="med"/>
          </a:ln>
        </p:spPr>
        <p:txBody>
          <a:bodyPr anchor="ctr" anchorCtr="0"/>
          <a:p>
            <a:pPr algn="ctr" eaLnBrk="1" hangingPunct="1"/>
            <a:endParaRPr lang="zh-CN" altLang="en-US"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sp>
        <p:nvSpPr>
          <p:cNvPr id="103432" name="TextBox 7"/>
          <p:cNvSpPr/>
          <p:nvPr/>
        </p:nvSpPr>
        <p:spPr>
          <a:xfrm>
            <a:off x="8093075" y="1693863"/>
            <a:ext cx="1350963" cy="646112"/>
          </a:xfrm>
          <a:prstGeom prst="rect">
            <a:avLst/>
          </a:prstGeom>
          <a:noFill/>
          <a:ln w="9525">
            <a:noFill/>
          </a:ln>
        </p:spPr>
        <p:txBody>
          <a:bodyPr>
            <a:spAutoFit/>
          </a:bodyPr>
          <a:p>
            <a:pPr eaLnBrk="1" hangingPunct="1"/>
            <a:r>
              <a:rPr lang="zh-CN" altLang="en-US" dirty="0">
                <a:solidFill>
                  <a:srgbClr val="000000"/>
                </a:solidFill>
                <a:latin typeface="Calibri" panose="020F0502020204030204" pitchFamily="34" charset="0"/>
                <a:ea typeface="黑体" panose="02010609060101010101" pitchFamily="49" charset="-122"/>
                <a:sym typeface="Calibri" panose="020F0502020204030204" pitchFamily="34" charset="0"/>
              </a:rPr>
              <a:t>有特征的维度对</a:t>
            </a:r>
            <a:endParaRPr lang="zh-CN" altLang="en-US" dirty="0">
              <a:latin typeface="Tahoma" panose="020B0604030504040204" pitchFamily="34" charset="0"/>
            </a:endParaRPr>
          </a:p>
        </p:txBody>
      </p:sp>
      <p:cxnSp>
        <p:nvCxnSpPr>
          <p:cNvPr id="103433" name="直接箭头连接符 9"/>
          <p:cNvCxnSpPr/>
          <p:nvPr/>
        </p:nvCxnSpPr>
        <p:spPr>
          <a:xfrm flipH="1" flipV="1">
            <a:off x="6908800" y="1443038"/>
            <a:ext cx="2000250" cy="573087"/>
          </a:xfrm>
          <a:prstGeom prst="straightConnector1">
            <a:avLst/>
          </a:prstGeom>
          <a:ln w="25400" cap="flat" cmpd="sng">
            <a:solidFill>
              <a:srgbClr val="000000"/>
            </a:solidFill>
            <a:prstDash val="solid"/>
            <a:headEnd type="none" w="med" len="med"/>
            <a:tailEnd type="arrow" w="med" len="med"/>
          </a:ln>
        </p:spPr>
      </p:cxnSp>
      <p:cxnSp>
        <p:nvCxnSpPr>
          <p:cNvPr id="103434" name="直接箭头连接符 10"/>
          <p:cNvCxnSpPr/>
          <p:nvPr/>
        </p:nvCxnSpPr>
        <p:spPr>
          <a:xfrm flipH="1">
            <a:off x="7192963" y="2070100"/>
            <a:ext cx="1800225" cy="739775"/>
          </a:xfrm>
          <a:prstGeom prst="straightConnector1">
            <a:avLst/>
          </a:prstGeom>
          <a:ln w="25400" cap="flat" cmpd="sng">
            <a:solidFill>
              <a:srgbClr val="000000"/>
            </a:solidFill>
            <a:prstDash val="solid"/>
            <a:headEnd type="none" w="med" len="med"/>
            <a:tailEnd type="arrow" w="med" len="med"/>
          </a:ln>
        </p:spPr>
      </p:cxnSp>
    </p:spTree>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标题 1"/>
          <p:cNvSpPr>
            <a:spLocks noGrp="1"/>
          </p:cNvSpPr>
          <p:nvPr>
            <p:ph type="title"/>
          </p:nvPr>
        </p:nvSpPr>
        <p:spPr>
          <a:xfrm>
            <a:off x="677863" y="0"/>
            <a:ext cx="7499350" cy="695325"/>
          </a:xfrm>
          <a:ln/>
        </p:spPr>
        <p:txBody>
          <a:bodyPr vert="horz" wrap="square" lIns="91440" tIns="45720" rIns="91440" bIns="45720" anchor="b" anchorCtr="0"/>
          <a:p>
            <a:r>
              <a:rPr lang="zh-CN" altLang="en-US" dirty="0">
                <a:solidFill>
                  <a:srgbClr val="FF0000"/>
                </a:solidFill>
                <a:ea typeface="黑体" panose="02010609060101010101" pitchFamily="49" charset="-122"/>
                <a:sym typeface="黑体" panose="02010609060101010101" pitchFamily="49" charset="-122"/>
              </a:rPr>
              <a:t>平行坐标</a:t>
            </a:r>
            <a:endParaRPr lang="zh-CN" altLang="en-US" dirty="0">
              <a:solidFill>
                <a:srgbClr val="FF0000"/>
              </a:solidFill>
              <a:ea typeface="黑体" panose="02010609060101010101" pitchFamily="49" charset="-122"/>
              <a:sym typeface="黑体" panose="02010609060101010101" pitchFamily="49" charset="-122"/>
            </a:endParaRPr>
          </a:p>
        </p:txBody>
      </p:sp>
      <p:pic>
        <p:nvPicPr>
          <p:cNvPr id="104451" name="Picture 2" descr="C:\Users\skl\Desktop\skl\数据可视化的基本原理与方法_第七章_彩图\7\7.14.png"/>
          <p:cNvPicPr>
            <a:picLocks noChangeAspect="1"/>
          </p:cNvPicPr>
          <p:nvPr/>
        </p:nvPicPr>
        <p:blipFill>
          <a:blip r:embed="rId1"/>
          <a:stretch>
            <a:fillRect/>
          </a:stretch>
        </p:blipFill>
        <p:spPr>
          <a:xfrm>
            <a:off x="323850" y="1412875"/>
            <a:ext cx="8207375" cy="3698875"/>
          </a:xfrm>
          <a:prstGeom prst="rect">
            <a:avLst/>
          </a:prstGeom>
          <a:noFill/>
          <a:ln w="9525">
            <a:noFill/>
          </a:ln>
        </p:spPr>
      </p:pic>
      <p:sp>
        <p:nvSpPr>
          <p:cNvPr id="104452" name="矩形 5"/>
          <p:cNvSpPr/>
          <p:nvPr/>
        </p:nvSpPr>
        <p:spPr>
          <a:xfrm>
            <a:off x="2771775" y="5607050"/>
            <a:ext cx="2714625" cy="369888"/>
          </a:xfrm>
          <a:prstGeom prst="rect">
            <a:avLst/>
          </a:prstGeom>
          <a:noFill/>
          <a:ln w="9525">
            <a:noFill/>
          </a:ln>
        </p:spPr>
        <p:txBody>
          <a:bodyPr wrap="none">
            <a:spAutoFit/>
          </a:bodyPr>
          <a:p>
            <a:pPr eaLnBrk="1" hangingPunct="1"/>
            <a:r>
              <a:rPr lang="en-US" altLang="zh-CN" b="1" dirty="0">
                <a:latin typeface="Tahoma" panose="020B0604030504040204" pitchFamily="34" charset="0"/>
              </a:rPr>
              <a:t>b </a:t>
            </a:r>
            <a:r>
              <a:rPr lang="zh-CN" altLang="en-US" b="1" dirty="0">
                <a:latin typeface="Tahoma" panose="020B0604030504040204" pitchFamily="34" charset="0"/>
              </a:rPr>
              <a:t>结合散点图与平行坐标</a:t>
            </a:r>
            <a:endParaRPr lang="zh-CN" altLang="en-US" b="1" dirty="0">
              <a:latin typeface="Tahoma" panose="020B0604030504040204" pitchFamily="34" charset="0"/>
            </a:endParaRPr>
          </a:p>
        </p:txBody>
      </p:sp>
    </p:spTree>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标题 1"/>
          <p:cNvSpPr>
            <a:spLocks noGrp="1"/>
          </p:cNvSpPr>
          <p:nvPr>
            <p:ph type="title"/>
          </p:nvPr>
        </p:nvSpPr>
        <p:spPr>
          <a:ln/>
        </p:spPr>
        <p:txBody>
          <a:bodyPr vert="horz" wrap="square" lIns="91440" tIns="45720" rIns="91440" bIns="45720" anchor="b" anchorCtr="0"/>
          <a:p>
            <a:r>
              <a:rPr lang="zh-CN" altLang="en-US" dirty="0">
                <a:ea typeface="宋体" panose="02010600030101010101" pitchFamily="2" charset="-122"/>
              </a:rPr>
              <a:t>层次数据可视化</a:t>
            </a:r>
            <a:endParaRPr lang="zh-CN" altLang="en-US" dirty="0">
              <a:ea typeface="宋体" panose="02010600030101010101" pitchFamily="2" charset="-122"/>
            </a:endParaRPr>
          </a:p>
        </p:txBody>
      </p:sp>
      <p:pic>
        <p:nvPicPr>
          <p:cNvPr id="106499" name="Picture 2" descr="C:\Users\skl\Desktop\skl\8\8.4.png"/>
          <p:cNvPicPr>
            <a:picLocks noGrp="1" noChangeAspect="1"/>
          </p:cNvPicPr>
          <p:nvPr>
            <p:ph idx="1"/>
          </p:nvPr>
        </p:nvPicPr>
        <p:blipFill>
          <a:blip r:embed="rId1"/>
          <a:srcRect/>
          <a:stretch>
            <a:fillRect/>
          </a:stretch>
        </p:blipFill>
        <p:spPr>
          <a:xfrm>
            <a:off x="146050" y="914400"/>
            <a:ext cx="8997950" cy="4743450"/>
          </a:xfrm>
          <a:ln/>
        </p:spPr>
      </p:pic>
      <p:sp>
        <p:nvSpPr>
          <p:cNvPr id="106500" name="TextBox 3"/>
          <p:cNvSpPr txBox="1"/>
          <p:nvPr/>
        </p:nvSpPr>
        <p:spPr>
          <a:xfrm>
            <a:off x="869950" y="5803900"/>
            <a:ext cx="6985000" cy="369888"/>
          </a:xfrm>
          <a:prstGeom prst="rect">
            <a:avLst/>
          </a:prstGeom>
          <a:noFill/>
          <a:ln w="9525">
            <a:noFill/>
          </a:ln>
        </p:spPr>
        <p:txBody>
          <a:bodyPr>
            <a:spAutoFit/>
          </a:bodyPr>
          <a:p>
            <a:pPr algn="ctr"/>
            <a:r>
              <a:rPr lang="zh-CN" altLang="en-US" b="1" dirty="0">
                <a:latin typeface="Tahoma" panose="020B0604030504040204" pitchFamily="34" charset="0"/>
              </a:rPr>
              <a:t>（</a:t>
            </a:r>
            <a:r>
              <a:rPr lang="en-US" altLang="zh-CN" b="1" dirty="0">
                <a:latin typeface="Tahoma" panose="020B0604030504040204" pitchFamily="34" charset="0"/>
              </a:rPr>
              <a:t>a</a:t>
            </a:r>
            <a:r>
              <a:rPr lang="zh-CN" altLang="en-US" b="1" dirty="0">
                <a:latin typeface="Tahoma" panose="020B0604030504040204" pitchFamily="34" charset="0"/>
              </a:rPr>
              <a:t>）节点链接的正交布局。图中结构为</a:t>
            </a:r>
            <a:r>
              <a:rPr lang="en-US" altLang="zh-CN" b="1" dirty="0">
                <a:latin typeface="Tahoma" panose="020B0604030504040204" pitchFamily="34" charset="0"/>
              </a:rPr>
              <a:t>Flare</a:t>
            </a:r>
            <a:r>
              <a:rPr lang="zh-CN" altLang="en-US" b="1" dirty="0">
                <a:latin typeface="Tahoma" panose="020B0604030504040204" pitchFamily="34" charset="0"/>
              </a:rPr>
              <a:t>软件的函数名称</a:t>
            </a:r>
            <a:endParaRPr lang="zh-CN" altLang="en-US" b="1" dirty="0">
              <a:latin typeface="Tahoma" panose="020B0604030504040204" pitchFamily="34" charset="0"/>
            </a:endParaRPr>
          </a:p>
        </p:txBody>
      </p:sp>
    </p:spTree>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标题 1"/>
          <p:cNvSpPr>
            <a:spLocks noGrp="1"/>
          </p:cNvSpPr>
          <p:nvPr>
            <p:ph type="title"/>
          </p:nvPr>
        </p:nvSpPr>
        <p:spPr>
          <a:ln/>
        </p:spPr>
        <p:txBody>
          <a:bodyPr vert="horz" wrap="square" lIns="91440" tIns="45720" rIns="91440" bIns="45720" anchor="b" anchorCtr="0"/>
          <a:p>
            <a:r>
              <a:rPr lang="zh-CN" altLang="en-US" dirty="0">
                <a:ea typeface="宋体" panose="02010600030101010101" pitchFamily="2" charset="-122"/>
              </a:rPr>
              <a:t>层次数据可视化</a:t>
            </a:r>
            <a:endParaRPr lang="zh-CN" altLang="en-US" dirty="0">
              <a:ea typeface="宋体" panose="02010600030101010101" pitchFamily="2" charset="-122"/>
            </a:endParaRPr>
          </a:p>
        </p:txBody>
      </p:sp>
      <p:pic>
        <p:nvPicPr>
          <p:cNvPr id="108547" name="Picture 2" descr="C:\Users\skl\Desktop\skl\8\8.7.png"/>
          <p:cNvPicPr>
            <a:picLocks noChangeAspect="1"/>
          </p:cNvPicPr>
          <p:nvPr>
            <p:custDataLst>
              <p:tags r:id="rId1"/>
            </p:custDataLst>
          </p:nvPr>
        </p:nvPicPr>
        <p:blipFill>
          <a:blip r:embed="rId2"/>
          <a:stretch>
            <a:fillRect/>
          </a:stretch>
        </p:blipFill>
        <p:spPr>
          <a:xfrm>
            <a:off x="1585913" y="835025"/>
            <a:ext cx="5895975" cy="5915025"/>
          </a:xfrm>
          <a:prstGeom prst="rect">
            <a:avLst/>
          </a:prstGeom>
          <a:noFill/>
          <a:ln w="9525">
            <a:noFill/>
          </a:ln>
        </p:spPr>
      </p:pic>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8435" name="Rectangle 2"/>
          <p:cNvSpPr>
            <a:spLocks noGrp="1"/>
          </p:cNvSpPr>
          <p:nvPr>
            <p:ph type="title"/>
          </p:nvPr>
        </p:nvSpPr>
        <p:spPr>
          <a:ln/>
        </p:spPr>
        <p:txBody>
          <a:bodyPr vert="horz" wrap="square" lIns="91440" tIns="45720" rIns="91440" bIns="45720" anchor="b" anchorCtr="0"/>
          <a:p>
            <a:pPr eaLnBrk="1" hangingPunct="1"/>
            <a:r>
              <a:rPr lang="zh-CN" altLang="en-US" dirty="0">
                <a:ea typeface="宋体" panose="02010600030101010101" pitchFamily="2" charset="-122"/>
              </a:rPr>
              <a:t>属性</a:t>
            </a:r>
            <a:endParaRPr lang="en-US" altLang="zh-CN" dirty="0">
              <a:ea typeface="宋体" panose="02010600030101010101" pitchFamily="2" charset="-122"/>
            </a:endParaRPr>
          </a:p>
        </p:txBody>
      </p:sp>
      <p:sp>
        <p:nvSpPr>
          <p:cNvPr id="18436" name="Rectangle 3"/>
          <p:cNvSpPr>
            <a:spLocks noGrp="1"/>
          </p:cNvSpPr>
          <p:nvPr>
            <p:ph idx="1"/>
          </p:nvPr>
        </p:nvSpPr>
        <p:spPr>
          <a:xfrm>
            <a:off x="304800" y="1295400"/>
            <a:ext cx="8686800" cy="5181600"/>
          </a:xfrm>
          <a:ln/>
        </p:spPr>
        <p:txBody>
          <a:bodyPr vert="horz" wrap="square" lIns="91440" tIns="45720" rIns="91440" bIns="45720" anchor="t" anchorCtr="0"/>
          <a:p>
            <a:pPr eaLnBrk="1" hangingPunct="1"/>
            <a:r>
              <a:rPr lang="zh-CN" altLang="en-US" b="1" dirty="0">
                <a:latin typeface="Times New Roman" panose="02020603050405020304" pitchFamily="18" charset="0"/>
                <a:ea typeface="宋体" panose="02010600030101010101" pitchFamily="2" charset="-122"/>
              </a:rPr>
              <a:t>属性</a:t>
            </a:r>
            <a:r>
              <a:rPr lang="en-US" altLang="zh-CN" b="1" dirty="0">
                <a:latin typeface="Times New Roman" panose="02020603050405020304" pitchFamily="18" charset="0"/>
                <a:ea typeface="宋体" panose="02010600030101010101" pitchFamily="2" charset="-122"/>
              </a:rPr>
              <a:t>Attribute (or</a:t>
            </a:r>
            <a:r>
              <a:rPr lang="zh-CN" altLang="en-US" b="1" dirty="0">
                <a:latin typeface="Times New Roman" panose="02020603050405020304" pitchFamily="18" charset="0"/>
                <a:ea typeface="宋体" panose="02010600030101010101" pitchFamily="2" charset="-122"/>
              </a:rPr>
              <a:t>维度</a:t>
            </a:r>
            <a:r>
              <a:rPr lang="en-US" altLang="zh-CN" b="1"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特征</a:t>
            </a:r>
            <a:r>
              <a:rPr lang="en-US" altLang="zh-CN" b="1"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变量</a:t>
            </a:r>
            <a:r>
              <a:rPr lang="en-US" altLang="zh-CN" b="1" dirty="0">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一个数据字段</a:t>
            </a:r>
            <a:r>
              <a:rPr lang="en-US" altLang="zh-CN" b="1"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表示一个数据对象的某个特征</a:t>
            </a:r>
            <a:r>
              <a:rPr lang="en-US" altLang="zh-CN"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a:p>
            <a:pPr lvl="1" eaLnBrk="1" hangingPunct="1"/>
            <a:r>
              <a:rPr lang="en-US" altLang="zh-CN" b="1" i="1" dirty="0">
                <a:latin typeface="Times New Roman" panose="02020603050405020304" pitchFamily="18" charset="0"/>
                <a:ea typeface="宋体" panose="02010600030101010101" pitchFamily="2" charset="-122"/>
              </a:rPr>
              <a:t>E.g., customer _ID, name, address</a:t>
            </a:r>
            <a:endParaRPr lang="en-US" altLang="zh-CN" b="1" i="1" dirty="0">
              <a:latin typeface="Times New Roman" panose="02020603050405020304" pitchFamily="18" charset="0"/>
              <a:ea typeface="宋体" panose="02010600030101010101" pitchFamily="2" charset="-122"/>
            </a:endParaRPr>
          </a:p>
          <a:p>
            <a:pPr eaLnBrk="1" hangingPunct="1"/>
            <a:r>
              <a:rPr lang="zh-CN" altLang="en-US" b="1" dirty="0">
                <a:latin typeface="Times New Roman" panose="02020603050405020304" pitchFamily="18" charset="0"/>
                <a:ea typeface="宋体" panose="02010600030101010101" pitchFamily="2" charset="-122"/>
              </a:rPr>
              <a:t>类型</a:t>
            </a:r>
            <a:r>
              <a:rPr lang="en-US" altLang="zh-CN"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a:p>
            <a:pPr lvl="1" eaLnBrk="1" hangingPunct="1"/>
            <a:r>
              <a:rPr lang="zh-CN" altLang="en-US" b="1" dirty="0">
                <a:latin typeface="Times New Roman" panose="02020603050405020304" pitchFamily="18" charset="0"/>
                <a:ea typeface="宋体" panose="02010600030101010101" pitchFamily="2" charset="-122"/>
              </a:rPr>
              <a:t>标称的</a:t>
            </a:r>
            <a:endParaRPr lang="en-US" altLang="zh-CN" b="1" dirty="0">
              <a:latin typeface="Times New Roman" panose="02020603050405020304" pitchFamily="18" charset="0"/>
              <a:ea typeface="宋体" panose="02010600030101010101" pitchFamily="2" charset="-122"/>
            </a:endParaRPr>
          </a:p>
          <a:p>
            <a:pPr lvl="1" eaLnBrk="1" hangingPunct="1"/>
            <a:r>
              <a:rPr lang="zh-CN" altLang="en-US" b="1" dirty="0">
                <a:latin typeface="Times New Roman" panose="02020603050405020304" pitchFamily="18" charset="0"/>
                <a:ea typeface="宋体" panose="02010600030101010101" pitchFamily="2" charset="-122"/>
              </a:rPr>
              <a:t>二元的</a:t>
            </a:r>
            <a:endParaRPr lang="zh-CN" altLang="en-US" b="1" dirty="0">
              <a:latin typeface="Times New Roman" panose="02020603050405020304" pitchFamily="18" charset="0"/>
              <a:ea typeface="宋体" panose="02010600030101010101" pitchFamily="2" charset="-122"/>
            </a:endParaRPr>
          </a:p>
          <a:p>
            <a:pPr lvl="1" eaLnBrk="1" hangingPunct="1"/>
            <a:r>
              <a:rPr lang="zh-CN" altLang="en-US" b="1" dirty="0">
                <a:latin typeface="Times New Roman" panose="02020603050405020304" pitchFamily="18" charset="0"/>
                <a:ea typeface="宋体" panose="02010600030101010101" pitchFamily="2" charset="-122"/>
              </a:rPr>
              <a:t>序数的</a:t>
            </a:r>
            <a:r>
              <a:rPr lang="en-US" altLang="zh-CN" b="1" dirty="0">
                <a:latin typeface="Times New Roman" panose="02020603050405020304" pitchFamily="18" charset="0"/>
                <a:ea typeface="宋体" panose="02010600030101010101" pitchFamily="2" charset="-122"/>
              </a:rPr>
              <a:t>: </a:t>
            </a:r>
            <a:endParaRPr lang="en-US" altLang="zh-CN" b="1" dirty="0">
              <a:latin typeface="Times New Roman" panose="02020603050405020304" pitchFamily="18" charset="0"/>
              <a:ea typeface="宋体" panose="02010600030101010101" pitchFamily="2" charset="-122"/>
            </a:endParaRPr>
          </a:p>
          <a:p>
            <a:pPr lvl="1" eaLnBrk="1" hangingPunct="1"/>
            <a:r>
              <a:rPr lang="zh-CN" altLang="en-US" b="1" dirty="0">
                <a:latin typeface="Times New Roman" panose="02020603050405020304" pitchFamily="18" charset="0"/>
                <a:ea typeface="宋体" panose="02010600030101010101" pitchFamily="2" charset="-122"/>
              </a:rPr>
              <a:t>数值的</a:t>
            </a:r>
            <a:endParaRPr lang="en-US" altLang="zh-CN" b="1" dirty="0">
              <a:latin typeface="Times New Roman" panose="02020603050405020304" pitchFamily="18" charset="0"/>
              <a:ea typeface="宋体" panose="02010600030101010101" pitchFamily="2" charset="-122"/>
            </a:endParaRPr>
          </a:p>
          <a:p>
            <a:pPr lvl="2" eaLnBrk="1" hangingPunct="1"/>
            <a:r>
              <a:rPr lang="zh-CN" altLang="en-US" sz="2800" b="1" dirty="0">
                <a:latin typeface="Times New Roman" panose="02020603050405020304" pitchFamily="18" charset="0"/>
                <a:ea typeface="宋体" panose="02010600030101010101" pitchFamily="2" charset="-122"/>
              </a:rPr>
              <a:t>区间标度属性</a:t>
            </a:r>
            <a:endParaRPr lang="en-US" altLang="zh-CN" sz="2800" b="1" dirty="0">
              <a:latin typeface="Times New Roman" panose="02020603050405020304" pitchFamily="18" charset="0"/>
              <a:ea typeface="宋体" panose="02010600030101010101" pitchFamily="2" charset="-122"/>
            </a:endParaRPr>
          </a:p>
          <a:p>
            <a:pPr lvl="2" eaLnBrk="1" hangingPunct="1"/>
            <a:r>
              <a:rPr lang="zh-CN" altLang="en-US" sz="2800" b="1" dirty="0">
                <a:latin typeface="Times New Roman" panose="02020603050405020304" pitchFamily="18" charset="0"/>
                <a:ea typeface="宋体" panose="02010600030101010101" pitchFamily="2" charset="-122"/>
              </a:rPr>
              <a:t>比率标度属性</a:t>
            </a:r>
            <a:endParaRPr lang="en-US" altLang="zh-CN" sz="2800" b="1" dirty="0">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0594" name="Picture 4" descr="2062"/>
          <p:cNvPicPr>
            <a:picLocks noChangeAspect="1"/>
          </p:cNvPicPr>
          <p:nvPr/>
        </p:nvPicPr>
        <p:blipFill>
          <a:blip r:embed="rId1"/>
          <a:stretch>
            <a:fillRect/>
          </a:stretch>
        </p:blipFill>
        <p:spPr>
          <a:xfrm>
            <a:off x="1219200" y="1216025"/>
            <a:ext cx="6705600" cy="5133975"/>
          </a:xfrm>
          <a:prstGeom prst="rect">
            <a:avLst/>
          </a:prstGeom>
          <a:noFill/>
          <a:ln w="9525">
            <a:noFill/>
          </a:ln>
        </p:spPr>
      </p:pic>
      <p:sp>
        <p:nvSpPr>
          <p:cNvPr id="110595" name="标题 1"/>
          <p:cNvSpPr>
            <a:spLocks noGrp="1"/>
          </p:cNvSpPr>
          <p:nvPr>
            <p:ph type="title"/>
          </p:nvPr>
        </p:nvSpPr>
        <p:spPr>
          <a:ln/>
        </p:spPr>
        <p:txBody>
          <a:bodyPr vert="horz" wrap="square" lIns="91440" tIns="45720" rIns="91440" bIns="45720" anchor="b" anchorCtr="0"/>
          <a:p>
            <a:r>
              <a:rPr lang="zh-CN" altLang="en-US" dirty="0">
                <a:ea typeface="宋体" panose="02010600030101010101" pitchFamily="2" charset="-122"/>
              </a:rPr>
              <a:t>网络数据可视化</a:t>
            </a:r>
            <a:endParaRPr lang="zh-CN" altLang="en-US" dirty="0">
              <a:ea typeface="宋体" panose="02010600030101010101" pitchFamily="2" charset="-122"/>
            </a:endParaRPr>
          </a:p>
        </p:txBody>
      </p:sp>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42" name="Picture 6" descr="3328"/>
          <p:cNvPicPr>
            <a:picLocks noChangeAspect="1"/>
          </p:cNvPicPr>
          <p:nvPr/>
        </p:nvPicPr>
        <p:blipFill>
          <a:blip r:embed="rId1"/>
          <a:stretch>
            <a:fillRect/>
          </a:stretch>
        </p:blipFill>
        <p:spPr>
          <a:xfrm>
            <a:off x="796925" y="1187450"/>
            <a:ext cx="7038975" cy="4754563"/>
          </a:xfrm>
          <a:prstGeom prst="rect">
            <a:avLst/>
          </a:prstGeom>
          <a:noFill/>
          <a:ln w="9525">
            <a:noFill/>
          </a:ln>
        </p:spPr>
      </p:pic>
      <p:sp>
        <p:nvSpPr>
          <p:cNvPr id="112643" name="标题 1"/>
          <p:cNvSpPr>
            <a:spLocks noGrp="1"/>
          </p:cNvSpPr>
          <p:nvPr>
            <p:ph type="title"/>
          </p:nvPr>
        </p:nvSpPr>
        <p:spPr>
          <a:ln/>
        </p:spPr>
        <p:txBody>
          <a:bodyPr vert="horz" wrap="square" lIns="91440" tIns="45720" rIns="91440" bIns="45720" anchor="b" anchorCtr="0"/>
          <a:p>
            <a:r>
              <a:rPr lang="zh-CN" altLang="en-US" dirty="0">
                <a:ea typeface="宋体" panose="02010600030101010101" pitchFamily="2" charset="-122"/>
              </a:rPr>
              <a:t>网络数据可视化</a:t>
            </a:r>
            <a:endParaRPr lang="zh-CN" altLang="en-US" dirty="0">
              <a:ea typeface="宋体" panose="02010600030101010101" pitchFamily="2" charset="-122"/>
            </a:endParaRPr>
          </a:p>
        </p:txBody>
      </p:sp>
    </p:spTree>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4690" name="Picture 2" descr="C:\Users\UESTC\Downloads\数据可视化的基本原理与方法_第九章_彩图\9\9.6.jpg"/>
          <p:cNvPicPr>
            <a:picLocks noChangeAspect="1"/>
          </p:cNvPicPr>
          <p:nvPr/>
        </p:nvPicPr>
        <p:blipFill>
          <a:blip r:embed="rId1"/>
          <a:stretch>
            <a:fillRect/>
          </a:stretch>
        </p:blipFill>
        <p:spPr>
          <a:xfrm>
            <a:off x="0" y="836613"/>
            <a:ext cx="9128125" cy="4978400"/>
          </a:xfrm>
          <a:prstGeom prst="rect">
            <a:avLst/>
          </a:prstGeom>
          <a:noFill/>
          <a:ln w="9525">
            <a:noFill/>
          </a:ln>
        </p:spPr>
      </p:pic>
      <p:sp>
        <p:nvSpPr>
          <p:cNvPr id="114691" name="TextBox 2"/>
          <p:cNvSpPr txBox="1"/>
          <p:nvPr/>
        </p:nvSpPr>
        <p:spPr>
          <a:xfrm>
            <a:off x="1979613" y="260350"/>
            <a:ext cx="4679950" cy="369888"/>
          </a:xfrm>
          <a:prstGeom prst="rect">
            <a:avLst/>
          </a:prstGeom>
          <a:noFill/>
          <a:ln w="9525">
            <a:noFill/>
          </a:ln>
        </p:spPr>
        <p:txBody>
          <a:bodyPr>
            <a:spAutoFit/>
          </a:bodyPr>
          <a:p>
            <a:pPr algn="ctr" eaLnBrk="1" hangingPunct="1"/>
            <a:r>
              <a:rPr lang="en-US" altLang="zh-CN" dirty="0">
                <a:latin typeface="Tahoma" panose="020B0604030504040204" pitchFamily="34" charset="0"/>
              </a:rPr>
              <a:t>2600</a:t>
            </a:r>
            <a:r>
              <a:rPr lang="zh-CN" altLang="en-US" dirty="0">
                <a:latin typeface="Tahoma" panose="020B0604030504040204" pitchFamily="34" charset="0"/>
              </a:rPr>
              <a:t>篇专利的主题地貌可视化</a:t>
            </a:r>
            <a:endParaRPr lang="zh-CN" altLang="en-US" dirty="0">
              <a:latin typeface="Tahoma" panose="020B0604030504040204" pitchFamily="34" charset="0"/>
            </a:endParaRPr>
          </a:p>
        </p:txBody>
      </p:sp>
    </p:spTree>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txBox="1">
            <a:spLocks noChangeArrowheads="1"/>
          </p:cNvSpPr>
          <p:nvPr/>
        </p:nvSpPr>
        <p:spPr>
          <a:xfrm>
            <a:off x="1219200" y="276225"/>
            <a:ext cx="7467600" cy="1058863"/>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p>
            <a:pPr marR="0" defTabSz="914400">
              <a:buClrTx/>
              <a:buSzTx/>
              <a:buFontTx/>
              <a:buNone/>
              <a:defRPr/>
            </a:pPr>
            <a:r>
              <a:rPr kumimoji="0" lang="en-US" sz="3200" kern="0" cap="none" spc="0" normalizeH="0" baseline="0" noProof="0">
                <a:solidFill>
                  <a:schemeClr val="bg1"/>
                </a:solidFill>
                <a:latin typeface="黑体" panose="02010609060101010101" pitchFamily="49" charset="-122"/>
                <a:ea typeface="黑体" panose="02010609060101010101" pitchFamily="49" charset="-122"/>
                <a:cs typeface="+mj-cs"/>
              </a:rPr>
              <a:t>Twitter</a:t>
            </a:r>
            <a:r>
              <a:rPr kumimoji="0" lang="zh-CN" altLang="en-US" sz="3200" kern="0" cap="none" spc="0" normalizeH="0" baseline="0" noProof="0">
                <a:solidFill>
                  <a:schemeClr val="bg1"/>
                </a:solidFill>
                <a:latin typeface="黑体" panose="02010609060101010101" pitchFamily="49" charset="-122"/>
                <a:ea typeface="黑体" panose="02010609060101010101" pitchFamily="49" charset="-122"/>
                <a:cs typeface="+mj-cs"/>
              </a:rPr>
              <a:t>热词的</a:t>
            </a:r>
            <a:r>
              <a:rPr kumimoji="0" lang="en-US" sz="3200" kern="0" cap="none" spc="0" normalizeH="0" baseline="0" noProof="0">
                <a:solidFill>
                  <a:schemeClr val="bg1"/>
                </a:solidFill>
                <a:latin typeface="黑体" panose="02010609060101010101" pitchFamily="49" charset="-122"/>
                <a:ea typeface="黑体" panose="02010609060101010101" pitchFamily="49" charset="-122"/>
                <a:cs typeface="+mj-cs"/>
              </a:rPr>
              <a:t>Wordle</a:t>
            </a:r>
            <a:endParaRPr kumimoji="0" lang="zh-CN" altLang="en-US" sz="3200" kern="0" cap="none" spc="0" normalizeH="0" baseline="0" noProof="0" dirty="0">
              <a:solidFill>
                <a:schemeClr val="bg1"/>
              </a:solidFill>
              <a:latin typeface="黑体" panose="02010609060101010101" pitchFamily="49" charset="-122"/>
              <a:ea typeface="黑体" panose="02010609060101010101" pitchFamily="49" charset="-122"/>
              <a:cs typeface="+mj-cs"/>
            </a:endParaRPr>
          </a:p>
        </p:txBody>
      </p:sp>
      <p:pic>
        <p:nvPicPr>
          <p:cNvPr id="115715" name="图片 5" descr="http://www.trackingnewtech.com/wp-content/uploads/2011/09/wordle-twitter.jpg"/>
          <p:cNvPicPr/>
          <p:nvPr/>
        </p:nvPicPr>
        <p:blipFill>
          <a:blip r:embed="rId1"/>
          <a:stretch>
            <a:fillRect/>
          </a:stretch>
        </p:blipFill>
        <p:spPr>
          <a:xfrm>
            <a:off x="0" y="1628775"/>
            <a:ext cx="9144000" cy="4321175"/>
          </a:xfrm>
          <a:prstGeom prst="rect">
            <a:avLst/>
          </a:prstGeom>
          <a:noFill/>
          <a:ln w="9525">
            <a:noFill/>
          </a:ln>
        </p:spPr>
      </p:pic>
      <p:sp>
        <p:nvSpPr>
          <p:cNvPr id="4" name="标题 1"/>
          <p:cNvSpPr txBox="1">
            <a:spLocks noChangeArrowheads="1"/>
          </p:cNvSpPr>
          <p:nvPr/>
        </p:nvSpPr>
        <p:spPr>
          <a:xfrm>
            <a:off x="395288" y="333375"/>
            <a:ext cx="7467600" cy="1058863"/>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a:lstStyle/>
          <a:p>
            <a:pPr marR="0" defTabSz="914400">
              <a:buClrTx/>
              <a:buSzTx/>
              <a:buFontTx/>
              <a:buNone/>
              <a:defRPr/>
            </a:pPr>
            <a:r>
              <a:rPr kumimoji="0" lang="en-US" sz="3200" kern="0" cap="none" spc="0" normalizeH="0" baseline="0" noProof="0" dirty="0">
                <a:solidFill>
                  <a:srgbClr val="0070C0"/>
                </a:solidFill>
                <a:latin typeface="黑体" panose="02010609060101010101" pitchFamily="49" charset="-122"/>
                <a:ea typeface="黑体" panose="02010609060101010101" pitchFamily="49" charset="-122"/>
                <a:cs typeface="+mj-cs"/>
              </a:rPr>
              <a:t>Twitter</a:t>
            </a:r>
            <a:r>
              <a:rPr kumimoji="0" lang="zh-CN" altLang="en-US" sz="3200" kern="0" cap="none" spc="0" normalizeH="0" baseline="0" noProof="0" dirty="0">
                <a:solidFill>
                  <a:srgbClr val="0070C0"/>
                </a:solidFill>
                <a:latin typeface="黑体" panose="02010609060101010101" pitchFamily="49" charset="-122"/>
                <a:ea typeface="黑体" panose="02010609060101010101" pitchFamily="49" charset="-122"/>
                <a:cs typeface="+mj-cs"/>
              </a:rPr>
              <a:t>热词的</a:t>
            </a:r>
            <a:r>
              <a:rPr kumimoji="0" lang="en-US" sz="3200" kern="0" cap="none" spc="0" normalizeH="0" baseline="0" noProof="0" dirty="0">
                <a:solidFill>
                  <a:srgbClr val="0070C0"/>
                </a:solidFill>
                <a:latin typeface="黑体" panose="02010609060101010101" pitchFamily="49" charset="-122"/>
                <a:ea typeface="黑体" panose="02010609060101010101" pitchFamily="49" charset="-122"/>
                <a:cs typeface="+mj-cs"/>
              </a:rPr>
              <a:t>Wor</a:t>
            </a:r>
            <a:r>
              <a:rPr kumimoji="0" lang="en-US" altLang="zh-CN" sz="3200" kern="0" cap="none" spc="0" normalizeH="0" baseline="0" noProof="0" dirty="0">
                <a:solidFill>
                  <a:srgbClr val="0070C0"/>
                </a:solidFill>
                <a:latin typeface="黑体" panose="02010609060101010101" pitchFamily="49" charset="-122"/>
                <a:ea typeface="黑体" panose="02010609060101010101" pitchFamily="49" charset="-122"/>
                <a:cs typeface="+mj-cs"/>
              </a:rPr>
              <a:t>l</a:t>
            </a:r>
            <a:r>
              <a:rPr kumimoji="0" lang="en-US" sz="3200" kern="0" cap="none" spc="0" normalizeH="0" baseline="0" noProof="0" dirty="0">
                <a:solidFill>
                  <a:srgbClr val="0070C0"/>
                </a:solidFill>
                <a:latin typeface="黑体" panose="02010609060101010101" pitchFamily="49" charset="-122"/>
                <a:ea typeface="黑体" panose="02010609060101010101" pitchFamily="49" charset="-122"/>
                <a:cs typeface="+mj-cs"/>
              </a:rPr>
              <a:t>d</a:t>
            </a:r>
            <a:endParaRPr kumimoji="0" lang="zh-CN" altLang="en-US" sz="3200" kern="0" cap="none" spc="0" normalizeH="0" baseline="0" noProof="0" dirty="0">
              <a:solidFill>
                <a:srgbClr val="0070C0"/>
              </a:solidFill>
              <a:latin typeface="黑体" panose="02010609060101010101" pitchFamily="49" charset="-122"/>
              <a:ea typeface="黑体" panose="02010609060101010101" pitchFamily="49" charset="-122"/>
              <a:cs typeface="+mj-cs"/>
            </a:endParaRPr>
          </a:p>
        </p:txBody>
      </p:sp>
    </p:spTree>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标题 1"/>
          <p:cNvSpPr>
            <a:spLocks noGrp="1"/>
          </p:cNvSpPr>
          <p:nvPr>
            <p:ph type="title"/>
          </p:nvPr>
        </p:nvSpPr>
        <p:spPr>
          <a:xfrm>
            <a:off x="1187450" y="0"/>
            <a:ext cx="8229600" cy="1143000"/>
          </a:xfrm>
          <a:ln/>
        </p:spPr>
        <p:txBody>
          <a:bodyPr vert="horz" wrap="square" lIns="91440" tIns="45720" rIns="91440" bIns="45720" anchor="b" anchorCtr="0"/>
          <a:p>
            <a:r>
              <a:rPr lang="zh-CN" altLang="en-US" dirty="0">
                <a:solidFill>
                  <a:srgbClr val="FF0000"/>
                </a:solidFill>
                <a:latin typeface="黑体" panose="02010609060101010101" pitchFamily="49" charset="-122"/>
                <a:ea typeface="黑体" panose="02010609060101010101" pitchFamily="49" charset="-122"/>
              </a:rPr>
              <a:t>标签云</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1026" name="Picture 2" descr="C:\Users\skl\Desktop\skl\9\9.2.png"/>
          <p:cNvPicPr>
            <a:picLocks noChangeAspect="1"/>
          </p:cNvPicPr>
          <p:nvPr/>
        </p:nvPicPr>
        <p:blipFill>
          <a:blip r:embed="rId1"/>
          <a:stretch>
            <a:fillRect/>
          </a:stretch>
        </p:blipFill>
        <p:spPr>
          <a:xfrm>
            <a:off x="4603750" y="3549650"/>
            <a:ext cx="4229100" cy="2652713"/>
          </a:xfrm>
          <a:prstGeom prst="rect">
            <a:avLst/>
          </a:prstGeom>
          <a:noFill/>
          <a:ln w="9525">
            <a:noFill/>
          </a:ln>
        </p:spPr>
      </p:pic>
      <p:pic>
        <p:nvPicPr>
          <p:cNvPr id="1027" name="Picture 3" descr="C:\Users\skl\Desktop\skl\9\9.1.png"/>
          <p:cNvPicPr>
            <a:picLocks noChangeAspect="1"/>
          </p:cNvPicPr>
          <p:nvPr/>
        </p:nvPicPr>
        <p:blipFill>
          <a:blip r:embed="rId2"/>
          <a:stretch>
            <a:fillRect/>
          </a:stretch>
        </p:blipFill>
        <p:spPr>
          <a:xfrm>
            <a:off x="241300" y="1379538"/>
            <a:ext cx="5308600" cy="2008187"/>
          </a:xfrm>
          <a:prstGeom prst="rect">
            <a:avLst/>
          </a:prstGeom>
          <a:noFill/>
          <a:ln w="9525">
            <a:noFill/>
          </a:ln>
        </p:spPr>
      </p:pic>
      <p:sp>
        <p:nvSpPr>
          <p:cNvPr id="4" name="TextBox 3"/>
          <p:cNvSpPr txBox="1"/>
          <p:nvPr/>
        </p:nvSpPr>
        <p:spPr>
          <a:xfrm>
            <a:off x="5624513" y="1752600"/>
            <a:ext cx="3490912" cy="923925"/>
          </a:xfrm>
          <a:prstGeom prst="rect">
            <a:avLst/>
          </a:prstGeom>
          <a:noFill/>
          <a:ln w="9525">
            <a:noFill/>
          </a:ln>
        </p:spPr>
        <p:txBody>
          <a:bodyPr>
            <a:spAutoFit/>
          </a:bodyPr>
          <a:p>
            <a:r>
              <a:rPr lang="zh-CN" altLang="en-US" b="1" dirty="0">
                <a:latin typeface="Tahoma" panose="020B0604030504040204" pitchFamily="34" charset="0"/>
              </a:rPr>
              <a:t>（</a:t>
            </a:r>
            <a:r>
              <a:rPr lang="en-US" altLang="zh-CN" b="1" dirty="0">
                <a:latin typeface="Tahoma" panose="020B0604030504040204" pitchFamily="34" charset="0"/>
              </a:rPr>
              <a:t>a</a:t>
            </a:r>
            <a:r>
              <a:rPr lang="zh-CN" altLang="en-US" b="1" dirty="0">
                <a:latin typeface="Tahoma" panose="020B0604030504040204" pitchFamily="34" charset="0"/>
              </a:rPr>
              <a:t>）使用标签云对“</a:t>
            </a:r>
            <a:r>
              <a:rPr lang="en-US" altLang="zh-CN" b="1" dirty="0">
                <a:latin typeface="Tahoma" panose="020B0604030504040204" pitchFamily="34" charset="0"/>
              </a:rPr>
              <a:t>The furthest distance in the world</a:t>
            </a:r>
            <a:r>
              <a:rPr lang="zh-CN" altLang="en-US" b="1" dirty="0">
                <a:latin typeface="Tahoma" panose="020B0604030504040204" pitchFamily="34" charset="0"/>
              </a:rPr>
              <a:t>”的可视化结果</a:t>
            </a:r>
            <a:endParaRPr lang="zh-CN" altLang="en-US" b="1" dirty="0">
              <a:latin typeface="Tahoma" panose="020B0604030504040204" pitchFamily="34" charset="0"/>
            </a:endParaRPr>
          </a:p>
        </p:txBody>
      </p:sp>
      <p:sp>
        <p:nvSpPr>
          <p:cNvPr id="7" name="TextBox 6"/>
          <p:cNvSpPr txBox="1"/>
          <p:nvPr/>
        </p:nvSpPr>
        <p:spPr>
          <a:xfrm>
            <a:off x="1219200" y="4616450"/>
            <a:ext cx="3492500" cy="923925"/>
          </a:xfrm>
          <a:prstGeom prst="rect">
            <a:avLst/>
          </a:prstGeom>
          <a:noFill/>
          <a:ln w="9525">
            <a:noFill/>
          </a:ln>
        </p:spPr>
        <p:txBody>
          <a:bodyPr>
            <a:spAutoFit/>
          </a:bodyPr>
          <a:p>
            <a:pPr algn="ctr"/>
            <a:r>
              <a:rPr lang="zh-CN" altLang="en-US" b="1" dirty="0">
                <a:latin typeface="Tahoma" panose="020B0604030504040204" pitchFamily="34" charset="0"/>
              </a:rPr>
              <a:t>（</a:t>
            </a:r>
            <a:r>
              <a:rPr lang="en-US" altLang="zh-CN" b="1" dirty="0">
                <a:latin typeface="Tahoma" panose="020B0604030504040204" pitchFamily="34" charset="0"/>
              </a:rPr>
              <a:t>b</a:t>
            </a:r>
            <a:r>
              <a:rPr lang="zh-CN" altLang="en-US" b="1" dirty="0">
                <a:latin typeface="Tahoma" panose="020B0604030504040204" pitchFamily="34" charset="0"/>
              </a:rPr>
              <a:t>）改变了标签云方法的布局后对“</a:t>
            </a:r>
            <a:r>
              <a:rPr lang="en-US" altLang="zh-CN" b="1" dirty="0">
                <a:latin typeface="Tahoma" panose="020B0604030504040204" pitchFamily="34" charset="0"/>
              </a:rPr>
              <a:t>The furthest distance in the world</a:t>
            </a:r>
            <a:r>
              <a:rPr lang="zh-CN" altLang="en-US" b="1" dirty="0">
                <a:latin typeface="Tahoma" panose="020B0604030504040204" pitchFamily="34" charset="0"/>
              </a:rPr>
              <a:t>”的可视化结果</a:t>
            </a:r>
            <a:endParaRPr lang="zh-CN" altLang="en-US" b="1" dirty="0">
              <a:latin typeface="Tahoma" panose="020B0604030504040204" pitchFamily="34"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18787" name="Rectangle 2"/>
          <p:cNvSpPr>
            <a:spLocks noGrp="1"/>
          </p:cNvSpPr>
          <p:nvPr>
            <p:ph type="title"/>
          </p:nvPr>
        </p:nvSpPr>
        <p:spPr>
          <a:xfrm>
            <a:off x="152400" y="-76200"/>
            <a:ext cx="8839200" cy="914400"/>
          </a:xfrm>
          <a:ln/>
        </p:spPr>
        <p:txBody>
          <a:bodyPr vert="horz" wrap="square" lIns="92075" tIns="46038" rIns="92075" bIns="46038" anchor="ctr" anchorCtr="0"/>
          <a:p>
            <a:pPr eaLnBrk="1" hangingPunct="1"/>
            <a:r>
              <a:rPr lang="en-US" altLang="zh-CN" dirty="0">
                <a:ea typeface="宋体" panose="02010600030101010101" pitchFamily="2" charset="-122"/>
              </a:rPr>
              <a:t>Chapter 2: </a:t>
            </a:r>
            <a:r>
              <a:rPr lang="zh-CN" altLang="en-US" dirty="0">
                <a:ea typeface="宋体" panose="02010600030101010101" pitchFamily="2" charset="-122"/>
              </a:rPr>
              <a:t>了解数据</a:t>
            </a:r>
            <a:endParaRPr lang="zh-CN" altLang="en-US" dirty="0">
              <a:ea typeface="宋体" panose="02010600030101010101" pitchFamily="2" charset="-122"/>
            </a:endParaRPr>
          </a:p>
        </p:txBody>
      </p:sp>
      <p:sp>
        <p:nvSpPr>
          <p:cNvPr id="118788" name="Rectangle 3"/>
          <p:cNvSpPr>
            <a:spLocks noGrp="1"/>
          </p:cNvSpPr>
          <p:nvPr>
            <p:ph idx="1"/>
          </p:nvPr>
        </p:nvSpPr>
        <p:spPr>
          <a:xfrm>
            <a:off x="381000" y="838200"/>
            <a:ext cx="8382000" cy="4800600"/>
          </a:xfrm>
          <a:ln/>
        </p:spPr>
        <p:txBody>
          <a:bodyPr vert="horz" wrap="square" lIns="92075" tIns="46038" rIns="92075" bIns="46038" anchor="t" anchorCtr="0"/>
          <a:p>
            <a:pPr eaLnBrk="1" hangingPunct="1">
              <a:lnSpc>
                <a:spcPct val="200000"/>
              </a:lnSpc>
            </a:pPr>
            <a:r>
              <a:rPr lang="zh-CN" altLang="en-US" b="1" dirty="0">
                <a:latin typeface="宋体" panose="02010600030101010101" pitchFamily="2" charset="-122"/>
                <a:ea typeface="宋体" panose="02010600030101010101" pitchFamily="2" charset="-122"/>
              </a:rPr>
              <a:t>数据对象和属性类型</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数据的基本统计描述</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数据可视化</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测量数据相似性和相异性</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总结</a:t>
            </a:r>
            <a:endParaRPr lang="en-US" altLang="zh-CN" b="1" dirty="0">
              <a:latin typeface="宋体" panose="02010600030101010101" pitchFamily="2" charset="-122"/>
              <a:ea typeface="宋体" panose="02010600030101010101" pitchFamily="2" charset="-122"/>
            </a:endParaRPr>
          </a:p>
        </p:txBody>
      </p:sp>
      <p:sp>
        <p:nvSpPr>
          <p:cNvPr id="118789" name="AutoShape 4"/>
          <p:cNvSpPr/>
          <p:nvPr/>
        </p:nvSpPr>
        <p:spPr>
          <a:xfrm rot="9694931">
            <a:off x="4865688" y="3944938"/>
            <a:ext cx="450850" cy="485775"/>
          </a:xfrm>
          <a:custGeom>
            <a:avLst/>
            <a:gdLst/>
            <a:ahLst/>
            <a:cxnLst>
              <a:cxn ang="0">
                <a:pos x="338138" y="0"/>
              </a:cxn>
              <a:cxn ang="0">
                <a:pos x="338138" y="121444"/>
              </a:cxn>
              <a:cxn ang="0">
                <a:pos x="70445" y="121444"/>
              </a:cxn>
              <a:cxn ang="0">
                <a:pos x="70445" y="364331"/>
              </a:cxn>
              <a:cxn ang="0">
                <a:pos x="338138" y="364331"/>
              </a:cxn>
              <a:cxn ang="0">
                <a:pos x="338138" y="485775"/>
              </a:cxn>
              <a:cxn ang="0">
                <a:pos x="450850" y="242888"/>
              </a:cxn>
              <a:cxn ang="0">
                <a:pos x="338138" y="0"/>
              </a:cxn>
              <a:cxn ang="0">
                <a:pos x="28178" y="121444"/>
              </a:cxn>
              <a:cxn ang="0">
                <a:pos x="28178" y="364331"/>
              </a:cxn>
              <a:cxn ang="0">
                <a:pos x="56356" y="364331"/>
              </a:cxn>
              <a:cxn ang="0">
                <a:pos x="56356" y="121444"/>
              </a:cxn>
              <a:cxn ang="0">
                <a:pos x="28178" y="121444"/>
              </a:cxn>
              <a:cxn ang="0">
                <a:pos x="0" y="121444"/>
              </a:cxn>
              <a:cxn ang="0">
                <a:pos x="0" y="364331"/>
              </a:cxn>
              <a:cxn ang="0">
                <a:pos x="14089" y="364331"/>
              </a:cxn>
              <a:cxn ang="0">
                <a:pos x="14089" y="121444"/>
              </a:cxn>
              <a:cxn ang="0">
                <a:pos x="0" y="121444"/>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alpha val="100000"/>
            </a:srgbClr>
          </a:solidFill>
          <a:ln w="9525" cap="flat" cmpd="sng">
            <a:solidFill>
              <a:schemeClr val="tx1">
                <a:alpha val="100000"/>
              </a:schemeClr>
            </a:solidFill>
            <a:prstDash val="solid"/>
            <a:miter lim="800000"/>
            <a:headEnd type="none" w="med" len="med"/>
            <a:tailEnd type="none" w="med" len="med"/>
          </a:ln>
        </p:spPr>
        <p:txBody>
          <a:bodyPr/>
          <a:p>
            <a:endParaRPr lang="zh-CN" altLang="en-US"/>
          </a:p>
        </p:txBody>
      </p:sp>
    </p:spTree>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20835" name="Rectangle 2"/>
          <p:cNvSpPr>
            <a:spLocks noGrp="1"/>
          </p:cNvSpPr>
          <p:nvPr>
            <p:ph type="title"/>
          </p:nvPr>
        </p:nvSpPr>
        <p:spPr>
          <a:ln/>
        </p:spPr>
        <p:txBody>
          <a:bodyPr vert="horz" wrap="square" lIns="91440" tIns="45720" rIns="91440" bIns="45720" anchor="b" anchorCtr="0"/>
          <a:p>
            <a:pPr eaLnBrk="1" hangingPunct="1"/>
            <a:r>
              <a:rPr lang="zh-CN" altLang="en-US" dirty="0">
                <a:ea typeface="宋体" panose="02010600030101010101" pitchFamily="2" charset="-122"/>
              </a:rPr>
              <a:t>相似性和相异性</a:t>
            </a:r>
            <a:endParaRPr lang="en-US" altLang="zh-CN" dirty="0">
              <a:solidFill>
                <a:srgbClr val="170981"/>
              </a:solidFill>
              <a:ea typeface="宋体" panose="02010600030101010101" pitchFamily="2" charset="-122"/>
            </a:endParaRPr>
          </a:p>
        </p:txBody>
      </p:sp>
      <p:sp>
        <p:nvSpPr>
          <p:cNvPr id="120836" name="Rectangle 3"/>
          <p:cNvSpPr>
            <a:spLocks noGrp="1"/>
          </p:cNvSpPr>
          <p:nvPr>
            <p:ph idx="1"/>
          </p:nvPr>
        </p:nvSpPr>
        <p:spPr>
          <a:xfrm>
            <a:off x="304800" y="990600"/>
            <a:ext cx="8534400" cy="5486400"/>
          </a:xfrm>
          <a:ln/>
        </p:spPr>
        <p:txBody>
          <a:bodyPr vert="horz" wrap="square" lIns="91440" tIns="45720" rIns="91440" bIns="45720" anchor="t" anchorCtr="0"/>
          <a:p>
            <a:pPr eaLnBrk="1" hangingPunct="1">
              <a:lnSpc>
                <a:spcPct val="110000"/>
              </a:lnSpc>
            </a:pPr>
            <a:r>
              <a:rPr lang="zh-CN" altLang="en-US" b="1" dirty="0">
                <a:latin typeface="Times New Roman" panose="02020603050405020304" pitchFamily="18" charset="0"/>
                <a:ea typeface="宋体" panose="02010600030101010101" pitchFamily="2" charset="-122"/>
              </a:rPr>
              <a:t>相似性</a:t>
            </a:r>
            <a:endParaRPr lang="en-US" altLang="zh-CN" b="1" dirty="0">
              <a:latin typeface="Times New Roman" panose="02020603050405020304" pitchFamily="18" charset="0"/>
              <a:ea typeface="宋体" panose="02010600030101010101" pitchFamily="2" charset="-122"/>
            </a:endParaRPr>
          </a:p>
          <a:p>
            <a:pPr lvl="1" eaLnBrk="1" hangingPunct="1">
              <a:lnSpc>
                <a:spcPct val="110000"/>
              </a:lnSpc>
            </a:pPr>
            <a:r>
              <a:rPr lang="zh-CN" altLang="en-US" sz="2400" b="1" dirty="0">
                <a:latin typeface="Times New Roman" panose="02020603050405020304" pitchFamily="18" charset="0"/>
                <a:ea typeface="宋体" panose="02010600030101010101" pitchFamily="2" charset="-122"/>
              </a:rPr>
              <a:t>数值测量两个数据对象类似程度</a:t>
            </a:r>
            <a:endParaRPr lang="en-US" altLang="zh-CN" sz="2400" b="1" dirty="0">
              <a:latin typeface="Times New Roman" panose="02020603050405020304" pitchFamily="18" charset="0"/>
              <a:ea typeface="宋体" panose="02010600030101010101" pitchFamily="2" charset="-122"/>
            </a:endParaRPr>
          </a:p>
          <a:p>
            <a:pPr lvl="1" eaLnBrk="1" hangingPunct="1">
              <a:lnSpc>
                <a:spcPct val="110000"/>
              </a:lnSpc>
            </a:pPr>
            <a:r>
              <a:rPr lang="zh-CN" altLang="en-US" sz="2400" b="1" dirty="0">
                <a:latin typeface="Times New Roman" panose="02020603050405020304" pitchFamily="18" charset="0"/>
                <a:ea typeface="宋体" panose="02010600030101010101" pitchFamily="2" charset="-122"/>
              </a:rPr>
              <a:t>目标越相似时值越大</a:t>
            </a:r>
            <a:endParaRPr lang="en-US" altLang="zh-CN" sz="2400" b="1" dirty="0">
              <a:latin typeface="Times New Roman" panose="02020603050405020304" pitchFamily="18" charset="0"/>
              <a:ea typeface="宋体" panose="02010600030101010101" pitchFamily="2" charset="-122"/>
            </a:endParaRPr>
          </a:p>
          <a:p>
            <a:pPr lvl="1" eaLnBrk="1" hangingPunct="1">
              <a:lnSpc>
                <a:spcPct val="110000"/>
              </a:lnSpc>
            </a:pPr>
            <a:r>
              <a:rPr lang="zh-CN" altLang="en-US" sz="2400" b="1" dirty="0">
                <a:latin typeface="Times New Roman" panose="02020603050405020304" pitchFamily="18" charset="0"/>
                <a:ea typeface="宋体" panose="02010600030101010101" pitchFamily="2" charset="-122"/>
              </a:rPr>
              <a:t>通常介于 </a:t>
            </a:r>
            <a:r>
              <a:rPr lang="en-US" altLang="zh-CN" sz="2400" b="1" dirty="0">
                <a:latin typeface="Times New Roman" panose="02020603050405020304" pitchFamily="18" charset="0"/>
                <a:ea typeface="宋体" panose="02010600030101010101" pitchFamily="2" charset="-122"/>
              </a:rPr>
              <a:t>[0,1]</a:t>
            </a:r>
            <a:endParaRPr lang="en-US" altLang="zh-CN" sz="2400" b="1" dirty="0">
              <a:latin typeface="Times New Roman" panose="02020603050405020304" pitchFamily="18" charset="0"/>
              <a:ea typeface="宋体" panose="02010600030101010101" pitchFamily="2" charset="-122"/>
            </a:endParaRPr>
          </a:p>
          <a:p>
            <a:pPr eaLnBrk="1" hangingPunct="1">
              <a:lnSpc>
                <a:spcPct val="110000"/>
              </a:lnSpc>
            </a:pPr>
            <a:r>
              <a:rPr lang="zh-CN" altLang="en-US" b="1" dirty="0">
                <a:latin typeface="Times New Roman" panose="02020603050405020304" pitchFamily="18" charset="0"/>
                <a:ea typeface="宋体" panose="02010600030101010101" pitchFamily="2" charset="-122"/>
              </a:rPr>
              <a:t>相异性</a:t>
            </a:r>
            <a:r>
              <a:rPr lang="en-US" altLang="zh-CN" b="1" dirty="0">
                <a:latin typeface="Times New Roman" panose="02020603050405020304" pitchFamily="18" charset="0"/>
                <a:ea typeface="宋体" panose="02010600030101010101" pitchFamily="2" charset="-122"/>
              </a:rPr>
              <a:t>(e.g., </a:t>
            </a:r>
            <a:r>
              <a:rPr lang="zh-CN" altLang="en-US" b="1" dirty="0">
                <a:latin typeface="Times New Roman" panose="02020603050405020304" pitchFamily="18" charset="0"/>
                <a:ea typeface="宋体" panose="02010600030101010101" pitchFamily="2" charset="-122"/>
              </a:rPr>
              <a:t>距离</a:t>
            </a:r>
            <a:r>
              <a:rPr lang="en-US" altLang="zh-CN" b="1" dirty="0">
                <a:latin typeface="Times New Roman" panose="02020603050405020304" pitchFamily="18" charset="0"/>
                <a:ea typeface="宋体" panose="02010600030101010101" pitchFamily="2" charset="-122"/>
              </a:rPr>
              <a:t>distance)</a:t>
            </a:r>
            <a:endParaRPr lang="en-US" altLang="zh-CN" b="1" dirty="0">
              <a:latin typeface="Times New Roman" panose="02020603050405020304" pitchFamily="18" charset="0"/>
              <a:ea typeface="宋体" panose="02010600030101010101" pitchFamily="2" charset="-122"/>
            </a:endParaRPr>
          </a:p>
          <a:p>
            <a:pPr lvl="1" eaLnBrk="1" hangingPunct="1">
              <a:lnSpc>
                <a:spcPct val="110000"/>
              </a:lnSpc>
            </a:pPr>
            <a:r>
              <a:rPr lang="zh-CN" altLang="en-US" sz="2400" b="1" dirty="0">
                <a:latin typeface="Times New Roman" panose="02020603050405020304" pitchFamily="18" charset="0"/>
                <a:ea typeface="宋体" panose="02010600030101010101" pitchFamily="2" charset="-122"/>
              </a:rPr>
              <a:t>数值测量两个数据对象差异程度</a:t>
            </a:r>
            <a:endParaRPr lang="en-US" altLang="zh-CN" sz="2400" b="1" dirty="0">
              <a:latin typeface="Times New Roman" panose="02020603050405020304" pitchFamily="18" charset="0"/>
              <a:ea typeface="宋体" panose="02010600030101010101" pitchFamily="2" charset="-122"/>
            </a:endParaRPr>
          </a:p>
          <a:p>
            <a:pPr lvl="1" eaLnBrk="1" hangingPunct="1">
              <a:lnSpc>
                <a:spcPct val="110000"/>
              </a:lnSpc>
            </a:pPr>
            <a:r>
              <a:rPr lang="zh-CN" altLang="en-US" sz="2400" b="1" dirty="0">
                <a:latin typeface="Times New Roman" panose="02020603050405020304" pitchFamily="18" charset="0"/>
                <a:ea typeface="宋体" panose="02010600030101010101" pitchFamily="2" charset="-122"/>
              </a:rPr>
              <a:t>对象越相近值越小</a:t>
            </a:r>
            <a:endParaRPr lang="en-US" altLang="zh-CN" sz="2400" b="1" dirty="0">
              <a:latin typeface="Times New Roman" panose="02020603050405020304" pitchFamily="18" charset="0"/>
              <a:ea typeface="宋体" panose="02010600030101010101" pitchFamily="2" charset="-122"/>
            </a:endParaRPr>
          </a:p>
          <a:p>
            <a:pPr lvl="1" eaLnBrk="1" hangingPunct="1">
              <a:lnSpc>
                <a:spcPct val="110000"/>
              </a:lnSpc>
            </a:pPr>
            <a:r>
              <a:rPr lang="zh-CN" altLang="en-US" sz="2400" b="1" dirty="0">
                <a:latin typeface="Times New Roman" panose="02020603050405020304" pitchFamily="18" charset="0"/>
                <a:ea typeface="宋体" panose="02010600030101010101" pitchFamily="2" charset="-122"/>
              </a:rPr>
              <a:t>最小相异性值通常为</a:t>
            </a:r>
            <a:r>
              <a:rPr lang="en-US" altLang="zh-CN" sz="2400" b="1" dirty="0">
                <a:latin typeface="Times New Roman" panose="02020603050405020304" pitchFamily="18" charset="0"/>
                <a:ea typeface="宋体" panose="02010600030101010101" pitchFamily="2" charset="-122"/>
              </a:rPr>
              <a:t> 0</a:t>
            </a:r>
            <a:endParaRPr lang="en-US" altLang="zh-CN" sz="2400" b="1" dirty="0">
              <a:latin typeface="Times New Roman" panose="02020603050405020304" pitchFamily="18" charset="0"/>
              <a:ea typeface="宋体" panose="02010600030101010101" pitchFamily="2" charset="-122"/>
            </a:endParaRPr>
          </a:p>
          <a:p>
            <a:pPr lvl="1" eaLnBrk="1" hangingPunct="1">
              <a:lnSpc>
                <a:spcPct val="110000"/>
              </a:lnSpc>
            </a:pPr>
            <a:r>
              <a:rPr lang="zh-CN" altLang="en-US" sz="2400" b="1" dirty="0">
                <a:latin typeface="Times New Roman" panose="02020603050405020304" pitchFamily="18" charset="0"/>
                <a:ea typeface="宋体" panose="02010600030101010101" pitchFamily="2" charset="-122"/>
              </a:rPr>
              <a:t>上界可变</a:t>
            </a:r>
            <a:endParaRPr lang="en-US" altLang="zh-CN" sz="2400" b="1" dirty="0">
              <a:latin typeface="Times New Roman" panose="02020603050405020304" pitchFamily="18" charset="0"/>
              <a:ea typeface="宋体" panose="02010600030101010101" pitchFamily="2" charset="-122"/>
            </a:endParaRPr>
          </a:p>
          <a:p>
            <a:pPr eaLnBrk="1" hangingPunct="1">
              <a:lnSpc>
                <a:spcPct val="110000"/>
              </a:lnSpc>
            </a:pPr>
            <a:r>
              <a:rPr lang="zh-CN" altLang="en-US" b="1" dirty="0">
                <a:latin typeface="Times New Roman" panose="02020603050405020304" pitchFamily="18" charset="0"/>
                <a:ea typeface="宋体" panose="02010600030101010101" pitchFamily="2" charset="-122"/>
              </a:rPr>
              <a:t>相似性和相异性都称为邻近性</a:t>
            </a:r>
            <a:endParaRPr lang="en-US" altLang="zh-CN" b="1" dirty="0">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22883" name="Rectangle 2"/>
          <p:cNvSpPr>
            <a:spLocks noGrp="1"/>
          </p:cNvSpPr>
          <p:nvPr>
            <p:ph type="title"/>
          </p:nvPr>
        </p:nvSpPr>
        <p:spPr>
          <a:xfrm>
            <a:off x="457200" y="76200"/>
            <a:ext cx="8001000" cy="609600"/>
          </a:xfrm>
          <a:ln/>
        </p:spPr>
        <p:txBody>
          <a:bodyPr vert="horz" wrap="square" lIns="91440" tIns="45720" rIns="91440" bIns="45720" anchor="b" anchorCtr="0"/>
          <a:p>
            <a:pPr eaLnBrk="1" hangingPunct="1"/>
            <a:r>
              <a:rPr lang="zh-CN" altLang="en-US" dirty="0">
                <a:ea typeface="宋体" panose="02010600030101010101" pitchFamily="2" charset="-122"/>
              </a:rPr>
              <a:t>数据矩阵和相异度矩阵</a:t>
            </a:r>
            <a:endParaRPr lang="en-US" altLang="zh-CN" dirty="0">
              <a:ea typeface="宋体" panose="02010600030101010101" pitchFamily="2" charset="-122"/>
            </a:endParaRPr>
          </a:p>
        </p:txBody>
      </p:sp>
      <p:sp>
        <p:nvSpPr>
          <p:cNvPr id="122884" name="Rectangle 3"/>
          <p:cNvSpPr>
            <a:spLocks noGrp="1"/>
          </p:cNvSpPr>
          <p:nvPr>
            <p:ph idx="1"/>
          </p:nvPr>
        </p:nvSpPr>
        <p:spPr>
          <a:xfrm>
            <a:off x="228600" y="838200"/>
            <a:ext cx="3962400" cy="5181600"/>
          </a:xfrm>
          <a:ln/>
        </p:spPr>
        <p:txBody>
          <a:bodyPr vert="horz" wrap="square" lIns="91440" tIns="45720" rIns="91440" bIns="45720" anchor="t" anchorCtr="0"/>
          <a:p>
            <a:pPr eaLnBrk="1" hangingPunct="1"/>
            <a:r>
              <a:rPr lang="zh-CN" altLang="en-US" sz="2400" b="1" dirty="0">
                <a:ea typeface="宋体" panose="02010600030101010101" pitchFamily="2" charset="-122"/>
              </a:rPr>
              <a:t>数据矩阵</a:t>
            </a:r>
            <a:endParaRPr lang="en-US" altLang="zh-CN" sz="2400" b="1" dirty="0">
              <a:ea typeface="宋体" panose="02010600030101010101" pitchFamily="2" charset="-122"/>
            </a:endParaRPr>
          </a:p>
          <a:p>
            <a:pPr lvl="1" eaLnBrk="1" hangingPunct="1"/>
            <a:r>
              <a:rPr lang="en-US" altLang="zh-CN" sz="2400" i="1"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个对向</a:t>
            </a:r>
            <a:r>
              <a:rPr lang="en-US" altLang="zh-CN" sz="2400" i="1" dirty="0">
                <a:latin typeface="Times New Roman" panose="02020603050405020304" pitchFamily="18" charset="0"/>
                <a:ea typeface="宋体" panose="02010600030101010101" pitchFamily="2" charset="-122"/>
              </a:rPr>
              <a:t>p</a:t>
            </a:r>
            <a:r>
              <a:rPr lang="zh-CN" altLang="en-US" sz="2400" dirty="0">
                <a:latin typeface="Times New Roman" panose="02020603050405020304" pitchFamily="18" charset="0"/>
                <a:ea typeface="宋体" panose="02010600030101010101" pitchFamily="2" charset="-122"/>
              </a:rPr>
              <a:t>个属性</a:t>
            </a:r>
            <a:endParaRPr lang="en-US" altLang="zh-CN" sz="2400" dirty="0">
              <a:latin typeface="Times New Roman" panose="02020603050405020304" pitchFamily="18" charset="0"/>
              <a:ea typeface="宋体" panose="02010600030101010101" pitchFamily="2" charset="-122"/>
            </a:endParaRPr>
          </a:p>
          <a:p>
            <a:pPr lvl="1" eaLnBrk="1" hangingPunct="1"/>
            <a:r>
              <a:rPr lang="zh-CN" altLang="en-US" sz="2400" dirty="0">
                <a:latin typeface="Times New Roman" panose="02020603050405020304" pitchFamily="18" charset="0"/>
                <a:ea typeface="宋体" panose="02010600030101010101" pitchFamily="2" charset="-122"/>
              </a:rPr>
              <a:t>行代表对象，列代表属性</a:t>
            </a:r>
            <a:endParaRPr lang="en-US" altLang="zh-CN" sz="2400" dirty="0">
              <a:latin typeface="Times New Roman" panose="02020603050405020304" pitchFamily="18" charset="0"/>
              <a:ea typeface="宋体" panose="02010600030101010101" pitchFamily="2" charset="-122"/>
            </a:endParaRPr>
          </a:p>
          <a:p>
            <a:pPr lvl="1" eaLnBrk="1" hangingPunct="1"/>
            <a:r>
              <a:rPr lang="zh-CN" altLang="en-US" sz="2400" dirty="0">
                <a:latin typeface="Times New Roman" panose="02020603050405020304" pitchFamily="18" charset="0"/>
                <a:ea typeface="宋体" panose="02010600030101010101" pitchFamily="2" charset="-122"/>
              </a:rPr>
              <a:t>二模</a:t>
            </a:r>
            <a:endParaRPr lang="en-US" altLang="zh-CN" sz="2400" dirty="0">
              <a:latin typeface="Times New Roman" panose="02020603050405020304" pitchFamily="18" charset="0"/>
              <a:ea typeface="宋体" panose="02010600030101010101" pitchFamily="2" charset="-122"/>
            </a:endParaRPr>
          </a:p>
          <a:p>
            <a:pPr eaLnBrk="1" hangingPunct="1"/>
            <a:endParaRPr lang="en-US" altLang="zh-CN" sz="2400" dirty="0">
              <a:ea typeface="宋体" panose="02010600030101010101" pitchFamily="2" charset="-122"/>
            </a:endParaRPr>
          </a:p>
          <a:p>
            <a:pPr eaLnBrk="1" hangingPunct="1"/>
            <a:endParaRPr lang="en-US" altLang="zh-CN" sz="2400" dirty="0">
              <a:ea typeface="宋体" panose="02010600030101010101" pitchFamily="2" charset="-122"/>
            </a:endParaRPr>
          </a:p>
          <a:p>
            <a:pPr eaLnBrk="1" hangingPunct="1"/>
            <a:r>
              <a:rPr lang="zh-CN" altLang="en-US" sz="2400" b="1" dirty="0">
                <a:ea typeface="宋体" panose="02010600030101010101" pitchFamily="2" charset="-122"/>
              </a:rPr>
              <a:t>相异性矩阵</a:t>
            </a:r>
            <a:endParaRPr lang="en-US" altLang="zh-CN" sz="2400" b="1" dirty="0">
              <a:ea typeface="宋体" panose="02010600030101010101" pitchFamily="2" charset="-122"/>
            </a:endParaRPr>
          </a:p>
          <a:p>
            <a:pPr lvl="1" eaLnBrk="1" hangingPunct="1"/>
            <a:r>
              <a:rPr lang="en-US" altLang="zh-CN" sz="2400" i="1"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个对象之间的距离</a:t>
            </a:r>
            <a:endParaRPr lang="en-US" altLang="zh-CN" sz="2400" dirty="0">
              <a:latin typeface="Times New Roman" panose="02020603050405020304" pitchFamily="18" charset="0"/>
              <a:ea typeface="宋体" panose="02010600030101010101" pitchFamily="2" charset="-122"/>
            </a:endParaRPr>
          </a:p>
          <a:p>
            <a:pPr lvl="1" eaLnBrk="1" hangingPunct="1"/>
            <a:r>
              <a:rPr lang="zh-CN" altLang="en-US" sz="2400" dirty="0">
                <a:latin typeface="Times New Roman" panose="02020603050405020304" pitchFamily="18" charset="0"/>
                <a:ea typeface="宋体" panose="02010600030101010101" pitchFamily="2" charset="-122"/>
              </a:rPr>
              <a:t>三角矩阵</a:t>
            </a:r>
            <a:endParaRPr lang="en-US" altLang="zh-CN" sz="2400" dirty="0">
              <a:latin typeface="Times New Roman" panose="02020603050405020304" pitchFamily="18" charset="0"/>
              <a:ea typeface="宋体" panose="02010600030101010101" pitchFamily="2" charset="-122"/>
            </a:endParaRPr>
          </a:p>
          <a:p>
            <a:pPr lvl="1" eaLnBrk="1" hangingPunct="1"/>
            <a:r>
              <a:rPr lang="zh-CN" altLang="en-US" sz="2400" dirty="0">
                <a:latin typeface="Times New Roman" panose="02020603050405020304" pitchFamily="18" charset="0"/>
                <a:ea typeface="宋体" panose="02010600030101010101" pitchFamily="2" charset="-122"/>
              </a:rPr>
              <a:t>单模</a:t>
            </a:r>
            <a:endParaRPr lang="en-US" altLang="zh-CN" sz="2400" dirty="0">
              <a:latin typeface="Times New Roman" panose="02020603050405020304" pitchFamily="18" charset="0"/>
              <a:ea typeface="宋体" panose="02010600030101010101" pitchFamily="2" charset="-122"/>
            </a:endParaRPr>
          </a:p>
        </p:txBody>
      </p:sp>
      <p:graphicFrame>
        <p:nvGraphicFramePr>
          <p:cNvPr id="122885" name="Object 4"/>
          <p:cNvGraphicFramePr>
            <a:graphicFrameLocks noChangeAspect="1"/>
          </p:cNvGraphicFramePr>
          <p:nvPr/>
        </p:nvGraphicFramePr>
        <p:xfrm>
          <a:off x="4495800" y="1065213"/>
          <a:ext cx="3124200" cy="2058987"/>
        </p:xfrm>
        <a:graphic>
          <a:graphicData uri="http://schemas.openxmlformats.org/presentationml/2006/ole">
            <mc:AlternateContent xmlns:mc="http://schemas.openxmlformats.org/markup-compatibility/2006">
              <mc:Choice xmlns:v="urn:schemas-microsoft-com:vml" Requires="v">
                <p:oleObj spid="_x0000_s3076" name="" r:id="rId1" imgW="1778000" imgH="1244600" progId="Equation.3">
                  <p:embed/>
                </p:oleObj>
              </mc:Choice>
              <mc:Fallback>
                <p:oleObj name="" r:id="rId1" imgW="1778000" imgH="1244600" progId="Equation.3">
                  <p:embed/>
                  <p:pic>
                    <p:nvPicPr>
                      <p:cNvPr id="0" name="图片 3075"/>
                      <p:cNvPicPr/>
                      <p:nvPr/>
                    </p:nvPicPr>
                    <p:blipFill>
                      <a:blip r:embed="rId2"/>
                      <a:stretch>
                        <a:fillRect/>
                      </a:stretch>
                    </p:blipFill>
                    <p:spPr>
                      <a:xfrm>
                        <a:off x="4495800" y="1065213"/>
                        <a:ext cx="3124200" cy="2058987"/>
                      </a:xfrm>
                      <a:prstGeom prst="rect">
                        <a:avLst/>
                      </a:prstGeom>
                      <a:noFill/>
                      <a:ln w="38100">
                        <a:noFill/>
                        <a:miter/>
                      </a:ln>
                    </p:spPr>
                  </p:pic>
                </p:oleObj>
              </mc:Fallback>
            </mc:AlternateContent>
          </a:graphicData>
        </a:graphic>
      </p:graphicFrame>
      <p:graphicFrame>
        <p:nvGraphicFramePr>
          <p:cNvPr id="122886" name="Object 5"/>
          <p:cNvGraphicFramePr>
            <a:graphicFrameLocks noChangeAspect="1"/>
          </p:cNvGraphicFramePr>
          <p:nvPr/>
        </p:nvGraphicFramePr>
        <p:xfrm>
          <a:off x="4419600" y="3657600"/>
          <a:ext cx="3429000" cy="1970088"/>
        </p:xfrm>
        <a:graphic>
          <a:graphicData uri="http://schemas.openxmlformats.org/presentationml/2006/ole">
            <mc:AlternateContent xmlns:mc="http://schemas.openxmlformats.org/markup-compatibility/2006">
              <mc:Choice xmlns:v="urn:schemas-microsoft-com:vml" Requires="v">
                <p:oleObj spid="_x0000_s3078" name="" r:id="rId3" imgW="1828800" imgH="1143000" progId="Equation.3">
                  <p:embed/>
                </p:oleObj>
              </mc:Choice>
              <mc:Fallback>
                <p:oleObj name="" r:id="rId3" imgW="1828800" imgH="1143000" progId="Equation.3">
                  <p:embed/>
                  <p:pic>
                    <p:nvPicPr>
                      <p:cNvPr id="0" name="图片 3077"/>
                      <p:cNvPicPr/>
                      <p:nvPr/>
                    </p:nvPicPr>
                    <p:blipFill>
                      <a:blip r:embed="rId4"/>
                      <a:stretch>
                        <a:fillRect/>
                      </a:stretch>
                    </p:blipFill>
                    <p:spPr>
                      <a:xfrm>
                        <a:off x="4419600" y="3657600"/>
                        <a:ext cx="3429000" cy="1970088"/>
                      </a:xfrm>
                      <a:prstGeom prst="rect">
                        <a:avLst/>
                      </a:prstGeom>
                      <a:noFill/>
                      <a:ln w="38100">
                        <a:noFill/>
                        <a:miter/>
                      </a:ln>
                    </p:spPr>
                  </p:pic>
                </p:oleObj>
              </mc:Fallback>
            </mc:AlternateContent>
          </a:graphicData>
        </a:graphic>
      </p:graphicFrame>
    </p:spTree>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24931" name="Rectangle 2"/>
          <p:cNvSpPr>
            <a:spLocks noGrp="1"/>
          </p:cNvSpPr>
          <p:nvPr>
            <p:ph type="title"/>
          </p:nvPr>
        </p:nvSpPr>
        <p:spPr>
          <a:xfrm>
            <a:off x="0" y="0"/>
            <a:ext cx="8763000" cy="782638"/>
          </a:xfrm>
          <a:ln/>
        </p:spPr>
        <p:txBody>
          <a:bodyPr vert="horz" wrap="square" lIns="92075" tIns="46038" rIns="92075" bIns="46038" anchor="ctr" anchorCtr="0"/>
          <a:p>
            <a:pPr eaLnBrk="1" hangingPunct="1"/>
            <a:r>
              <a:rPr lang="zh-CN" altLang="en-US" dirty="0">
                <a:ea typeface="宋体" panose="02010600030101010101" pitchFamily="2" charset="-122"/>
              </a:rPr>
              <a:t>标称属性的邻近度量</a:t>
            </a:r>
            <a:endParaRPr lang="en-US" altLang="zh-CN" dirty="0">
              <a:ea typeface="宋体" panose="02010600030101010101" pitchFamily="2" charset="-122"/>
            </a:endParaRPr>
          </a:p>
        </p:txBody>
      </p:sp>
      <p:sp>
        <p:nvSpPr>
          <p:cNvPr id="124932" name="Rectangle 3"/>
          <p:cNvSpPr>
            <a:spLocks noGrp="1"/>
          </p:cNvSpPr>
          <p:nvPr>
            <p:ph idx="1"/>
          </p:nvPr>
        </p:nvSpPr>
        <p:spPr>
          <a:xfrm>
            <a:off x="381000" y="914400"/>
            <a:ext cx="8458200" cy="4648200"/>
          </a:xfrm>
          <a:ln/>
        </p:spPr>
        <p:txBody>
          <a:bodyPr vert="horz" wrap="square" lIns="92075" tIns="46038" rIns="92075" bIns="46038" anchor="t" anchorCtr="0"/>
          <a:p>
            <a:pPr eaLnBrk="1" hangingPunct="1">
              <a:lnSpc>
                <a:spcPct val="120000"/>
              </a:lnSpc>
            </a:pPr>
            <a:r>
              <a:rPr lang="en-US" altLang="zh-CN" b="1" dirty="0">
                <a:latin typeface="Times New Roman" panose="02020603050405020304" pitchFamily="18" charset="0"/>
                <a:ea typeface="宋体" panose="02010600030101010101" pitchFamily="2" charset="-122"/>
              </a:rPr>
              <a:t>2</a:t>
            </a:r>
            <a:r>
              <a:rPr lang="zh-CN" altLang="en-US" b="1" dirty="0">
                <a:latin typeface="Times New Roman" panose="02020603050405020304" pitchFamily="18" charset="0"/>
                <a:ea typeface="宋体" panose="02010600030101010101" pitchFamily="2" charset="-122"/>
              </a:rPr>
              <a:t>个或多个状态</a:t>
            </a:r>
            <a:r>
              <a:rPr lang="en-US" altLang="zh-CN" b="1" dirty="0">
                <a:latin typeface="Times New Roman" panose="02020603050405020304" pitchFamily="18" charset="0"/>
                <a:ea typeface="宋体" panose="02010600030101010101" pitchFamily="2" charset="-122"/>
              </a:rPr>
              <a:t>, e.g., red, yellow, blue, green (</a:t>
            </a:r>
            <a:r>
              <a:rPr lang="zh-CN" altLang="en-US" b="1" dirty="0">
                <a:latin typeface="Times New Roman" panose="02020603050405020304" pitchFamily="18" charset="0"/>
                <a:ea typeface="宋体" panose="02010600030101010101" pitchFamily="2" charset="-122"/>
              </a:rPr>
              <a:t>二元属性的推广</a:t>
            </a:r>
            <a:r>
              <a:rPr lang="en-US" altLang="zh-CN" b="1" dirty="0">
                <a:latin typeface="Times New Roman" panose="02020603050405020304" pitchFamily="18" charset="0"/>
                <a:ea typeface="宋体" panose="02010600030101010101" pitchFamily="2" charset="-122"/>
              </a:rPr>
              <a:t>)</a:t>
            </a:r>
            <a:endParaRPr lang="en-US" altLang="zh-CN" b="1" dirty="0">
              <a:latin typeface="Times New Roman" panose="02020603050405020304" pitchFamily="18" charset="0"/>
              <a:ea typeface="宋体" panose="02010600030101010101" pitchFamily="2" charset="-122"/>
            </a:endParaRPr>
          </a:p>
          <a:p>
            <a:pPr eaLnBrk="1" hangingPunct="1">
              <a:lnSpc>
                <a:spcPct val="120000"/>
              </a:lnSpc>
            </a:pPr>
            <a:r>
              <a:rPr lang="en-US" altLang="zh-CN" b="1" u="sng" dirty="0">
                <a:latin typeface="Times New Roman" panose="02020603050405020304" pitchFamily="18" charset="0"/>
                <a:ea typeface="宋体" panose="02010600030101010101" pitchFamily="2" charset="-122"/>
              </a:rPr>
              <a:t>Method 1</a:t>
            </a:r>
            <a:r>
              <a:rPr lang="en-US" altLang="zh-CN" b="1"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简单匹配</a:t>
            </a:r>
            <a:endParaRPr lang="zh-CN" altLang="en-US" b="1" i="1" dirty="0">
              <a:latin typeface="Times New Roman" panose="02020603050405020304" pitchFamily="18" charset="0"/>
              <a:ea typeface="宋体" panose="02010600030101010101" pitchFamily="2" charset="-122"/>
            </a:endParaRPr>
          </a:p>
          <a:p>
            <a:pPr lvl="1" eaLnBrk="1" hangingPunct="1">
              <a:lnSpc>
                <a:spcPct val="120000"/>
              </a:lnSpc>
            </a:pPr>
            <a:r>
              <a:rPr lang="en-US" altLang="zh-CN" b="1" i="1" dirty="0">
                <a:latin typeface="Times New Roman" panose="02020603050405020304" pitchFamily="18" charset="0"/>
                <a:ea typeface="宋体" panose="02010600030101010101" pitchFamily="2" charset="-122"/>
              </a:rPr>
              <a:t>m</a:t>
            </a:r>
            <a:r>
              <a:rPr lang="en-US" altLang="zh-CN" b="1" dirty="0">
                <a:latin typeface="Times New Roman" panose="02020603050405020304" pitchFamily="18" charset="0"/>
                <a:ea typeface="宋体" panose="02010600030101010101" pitchFamily="2" charset="-122"/>
              </a:rPr>
              <a:t>: p</a:t>
            </a:r>
            <a:r>
              <a:rPr lang="zh-CN" altLang="en-US" b="1" dirty="0">
                <a:latin typeface="Times New Roman" panose="02020603050405020304" pitchFamily="18" charset="0"/>
                <a:ea typeface="宋体" panose="02010600030101010101" pitchFamily="2" charset="-122"/>
              </a:rPr>
              <a:t>个变量中匹配的个数</a:t>
            </a:r>
            <a:r>
              <a:rPr lang="en-US" altLang="zh-CN" b="1" dirty="0">
                <a:latin typeface="Times New Roman" panose="02020603050405020304" pitchFamily="18" charset="0"/>
                <a:ea typeface="宋体" panose="02010600030101010101" pitchFamily="2" charset="-122"/>
              </a:rPr>
              <a:t>,</a:t>
            </a:r>
            <a:r>
              <a:rPr lang="en-US" altLang="zh-CN" b="1" i="1" dirty="0">
                <a:latin typeface="Times New Roman" panose="02020603050405020304" pitchFamily="18" charset="0"/>
                <a:ea typeface="宋体" panose="02010600030101010101" pitchFamily="2" charset="-122"/>
              </a:rPr>
              <a:t> p</a:t>
            </a:r>
            <a:r>
              <a:rPr lang="en-US" altLang="zh-CN" b="1"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全部变量的个数</a:t>
            </a:r>
            <a:endParaRPr lang="zh-CN" altLang="en-US" b="1" dirty="0">
              <a:latin typeface="Times New Roman" panose="02020603050405020304" pitchFamily="18" charset="0"/>
              <a:ea typeface="宋体" panose="02010600030101010101" pitchFamily="2" charset="-122"/>
            </a:endParaRPr>
          </a:p>
          <a:p>
            <a:pPr eaLnBrk="1" hangingPunct="1">
              <a:lnSpc>
                <a:spcPct val="120000"/>
              </a:lnSpc>
            </a:pPr>
            <a:endParaRPr lang="en-US" altLang="zh-CN" b="1" dirty="0">
              <a:latin typeface="Times New Roman" panose="02020603050405020304" pitchFamily="18" charset="0"/>
              <a:ea typeface="宋体" panose="02010600030101010101" pitchFamily="2" charset="-122"/>
            </a:endParaRPr>
          </a:p>
          <a:p>
            <a:pPr eaLnBrk="1" hangingPunct="1">
              <a:lnSpc>
                <a:spcPct val="120000"/>
              </a:lnSpc>
            </a:pPr>
            <a:r>
              <a:rPr lang="en-US" altLang="zh-CN" b="1" u="sng" dirty="0">
                <a:latin typeface="Times New Roman" panose="02020603050405020304" pitchFamily="18" charset="0"/>
                <a:ea typeface="宋体" panose="02010600030101010101" pitchFamily="2" charset="-122"/>
              </a:rPr>
              <a:t>Method 2</a:t>
            </a:r>
            <a:r>
              <a:rPr lang="en-US" altLang="zh-CN" b="1" dirty="0">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使用一系列的二进制属性</a:t>
            </a:r>
            <a:endParaRPr lang="en-US" altLang="zh-CN" b="1" dirty="0">
              <a:latin typeface="Times New Roman" panose="02020603050405020304" pitchFamily="18" charset="0"/>
              <a:ea typeface="宋体" panose="02010600030101010101" pitchFamily="2" charset="-122"/>
            </a:endParaRPr>
          </a:p>
          <a:p>
            <a:pPr lvl="1" eaLnBrk="1" hangingPunct="1">
              <a:lnSpc>
                <a:spcPct val="120000"/>
              </a:lnSpc>
            </a:pPr>
            <a:r>
              <a:rPr lang="zh-CN" altLang="en-US" b="1" dirty="0">
                <a:latin typeface="Times New Roman" panose="02020603050405020304" pitchFamily="18" charset="0"/>
                <a:ea typeface="宋体" panose="02010600030101010101" pitchFamily="2" charset="-122"/>
              </a:rPr>
              <a:t>为</a:t>
            </a:r>
            <a:r>
              <a:rPr lang="en-US" altLang="zh-CN" b="1" dirty="0">
                <a:latin typeface="Times New Roman" panose="02020603050405020304" pitchFamily="18" charset="0"/>
                <a:ea typeface="宋体" panose="02010600030101010101" pitchFamily="2" charset="-122"/>
              </a:rPr>
              <a:t>M</a:t>
            </a:r>
            <a:r>
              <a:rPr lang="zh-CN" altLang="en-US" b="1" dirty="0">
                <a:latin typeface="Times New Roman" panose="02020603050405020304" pitchFamily="18" charset="0"/>
                <a:ea typeface="宋体" panose="02010600030101010101" pitchFamily="2" charset="-122"/>
              </a:rPr>
              <a:t>个名义状态的每一个产生一个新的二进制</a:t>
            </a:r>
            <a:r>
              <a:rPr lang="en-US" altLang="zh-CN" b="1" dirty="0">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二元属性</a:t>
            </a:r>
            <a:endParaRPr lang="zh-CN" altLang="en-US" b="1" dirty="0">
              <a:latin typeface="Times New Roman" panose="02020603050405020304" pitchFamily="18" charset="0"/>
              <a:ea typeface="宋体" panose="02010600030101010101" pitchFamily="2" charset="-122"/>
            </a:endParaRPr>
          </a:p>
        </p:txBody>
      </p:sp>
      <p:graphicFrame>
        <p:nvGraphicFramePr>
          <p:cNvPr id="124933" name="Object 4"/>
          <p:cNvGraphicFramePr>
            <a:graphicFrameLocks noChangeAspect="1"/>
          </p:cNvGraphicFramePr>
          <p:nvPr/>
        </p:nvGraphicFramePr>
        <p:xfrm>
          <a:off x="2895600" y="3276600"/>
          <a:ext cx="2667000" cy="666750"/>
        </p:xfrm>
        <a:graphic>
          <a:graphicData uri="http://schemas.openxmlformats.org/presentationml/2006/ole">
            <mc:AlternateContent xmlns:mc="http://schemas.openxmlformats.org/markup-compatibility/2006">
              <mc:Choice xmlns:v="urn:schemas-microsoft-com:vml" Requires="v">
                <p:oleObj spid="_x0000_s3077" name="" r:id="rId1" imgW="1384300" imgH="469900" progId="Equation.3">
                  <p:embed/>
                </p:oleObj>
              </mc:Choice>
              <mc:Fallback>
                <p:oleObj name="" r:id="rId1" imgW="1384300" imgH="469900" progId="Equation.3">
                  <p:embed/>
                  <p:pic>
                    <p:nvPicPr>
                      <p:cNvPr id="0" name="图片 3076"/>
                      <p:cNvPicPr/>
                      <p:nvPr/>
                    </p:nvPicPr>
                    <p:blipFill>
                      <a:blip r:embed="rId2"/>
                      <a:stretch>
                        <a:fillRect/>
                      </a:stretch>
                    </p:blipFill>
                    <p:spPr>
                      <a:xfrm>
                        <a:off x="2895600" y="3276600"/>
                        <a:ext cx="2667000" cy="666750"/>
                      </a:xfrm>
                      <a:prstGeom prst="rect">
                        <a:avLst/>
                      </a:prstGeom>
                      <a:noFill/>
                      <a:ln w="38100">
                        <a:noFill/>
                        <a:miter/>
                      </a:ln>
                    </p:spPr>
                  </p:pic>
                </p:oleObj>
              </mc:Fallback>
            </mc:AlternateContent>
          </a:graphicData>
        </a:graphic>
      </p:graphicFrame>
    </p:spTree>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26979" name="Rectangle 2"/>
          <p:cNvSpPr>
            <a:spLocks noGrp="1"/>
          </p:cNvSpPr>
          <p:nvPr>
            <p:ph type="title"/>
          </p:nvPr>
        </p:nvSpPr>
        <p:spPr>
          <a:xfrm>
            <a:off x="304800" y="76200"/>
            <a:ext cx="8610600" cy="609600"/>
          </a:xfrm>
          <a:ln/>
        </p:spPr>
        <p:txBody>
          <a:bodyPr vert="horz" wrap="square" lIns="92075" tIns="46038" rIns="92075" bIns="46038" anchor="ctr" anchorCtr="0"/>
          <a:p>
            <a:pPr eaLnBrk="1" hangingPunct="1"/>
            <a:r>
              <a:rPr lang="zh-CN" altLang="en-US" sz="3200" dirty="0">
                <a:solidFill>
                  <a:srgbClr val="170981"/>
                </a:solidFill>
                <a:latin typeface="Times New Roman" panose="02020603050405020304" pitchFamily="18" charset="0"/>
                <a:ea typeface="宋体" panose="02010600030101010101" pitchFamily="2" charset="-122"/>
              </a:rPr>
              <a:t>二进制属性的邻近度量</a:t>
            </a:r>
            <a:endParaRPr lang="zh-CN" altLang="en-US" sz="3200" dirty="0">
              <a:solidFill>
                <a:srgbClr val="170981"/>
              </a:solidFill>
              <a:latin typeface="Times New Roman" panose="02020603050405020304" pitchFamily="18" charset="0"/>
              <a:ea typeface="宋体" panose="02010600030101010101" pitchFamily="2" charset="-122"/>
            </a:endParaRPr>
          </a:p>
        </p:txBody>
      </p:sp>
      <p:sp>
        <p:nvSpPr>
          <p:cNvPr id="126980" name="Rectangle 3"/>
          <p:cNvSpPr>
            <a:spLocks noGrp="1"/>
          </p:cNvSpPr>
          <p:nvPr>
            <p:ph type="body" sz="half" idx="1"/>
          </p:nvPr>
        </p:nvSpPr>
        <p:spPr>
          <a:xfrm>
            <a:off x="304800" y="914400"/>
            <a:ext cx="4648200" cy="4724400"/>
          </a:xfrm>
          <a:ln/>
        </p:spPr>
        <p:txBody>
          <a:bodyPr vert="horz" wrap="square" lIns="92075" tIns="46038" rIns="92075" bIns="46038" anchor="t" anchorCtr="0"/>
          <a:p>
            <a:pPr eaLnBrk="1" hangingPunct="1">
              <a:lnSpc>
                <a:spcPct val="130000"/>
              </a:lnSpc>
              <a:buClr>
                <a:schemeClr val="folHlink"/>
              </a:buClr>
              <a:buSzPct val="60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二进制数据的</a:t>
            </a:r>
            <a:r>
              <a:rPr lang="zh-CN" altLang="en-US" sz="2400" b="1" dirty="0">
                <a:solidFill>
                  <a:srgbClr val="FF0000"/>
                </a:solidFill>
                <a:latin typeface="Times New Roman" panose="02020603050405020304" pitchFamily="18" charset="0"/>
                <a:ea typeface="宋体" panose="02010600030101010101" pitchFamily="2" charset="-122"/>
              </a:rPr>
              <a:t>列联表：</a:t>
            </a:r>
            <a:endParaRPr lang="en-US" altLang="zh-CN" sz="2400" b="1" dirty="0">
              <a:solidFill>
                <a:srgbClr val="FF0000"/>
              </a:solidFill>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55000"/>
              <a:buFont typeface="Wingdings" panose="05000000000000000000" pitchFamily="2" charset="2"/>
            </a:pPr>
            <a:endParaRPr lang="en-US" altLang="zh-CN" sz="2400" b="1" dirty="0">
              <a:latin typeface="Times New Roman" panose="02020603050405020304" pitchFamily="18" charset="0"/>
              <a:ea typeface="宋体" panose="02010600030101010101" pitchFamily="2" charset="-122"/>
            </a:endParaRPr>
          </a:p>
          <a:p>
            <a:pPr eaLnBrk="1" hangingPunct="1">
              <a:lnSpc>
                <a:spcPct val="130000"/>
              </a:lnSpc>
              <a:buClr>
                <a:schemeClr val="folHlink"/>
              </a:buClr>
              <a:buSzPct val="60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对称二元变量的距离测度：</a:t>
            </a:r>
            <a:r>
              <a:rPr lang="en-US" altLang="zh-CN" sz="2400" b="1" dirty="0">
                <a:latin typeface="Times New Roman" panose="02020603050405020304" pitchFamily="18" charset="0"/>
                <a:ea typeface="宋体" panose="02010600030101010101" pitchFamily="2" charset="-122"/>
              </a:rPr>
              <a:t> </a:t>
            </a:r>
            <a:endParaRPr lang="en-US" altLang="zh-CN" sz="2400" b="1" dirty="0">
              <a:latin typeface="Times New Roman" panose="02020603050405020304" pitchFamily="18" charset="0"/>
              <a:ea typeface="宋体" panose="02010600030101010101" pitchFamily="2" charset="-122"/>
            </a:endParaRPr>
          </a:p>
          <a:p>
            <a:pPr lvl="1" eaLnBrk="1" hangingPunct="1">
              <a:lnSpc>
                <a:spcPct val="130000"/>
              </a:lnSpc>
              <a:buClr>
                <a:schemeClr val="hlink"/>
              </a:buClr>
              <a:buSzPct val="55000"/>
              <a:buFont typeface="Wingdings" panose="05000000000000000000" pitchFamily="2" charset="2"/>
            </a:pPr>
            <a:endParaRPr lang="en-US" altLang="zh-CN" sz="2400" b="1" dirty="0">
              <a:latin typeface="Times New Roman" panose="02020603050405020304" pitchFamily="18" charset="0"/>
              <a:ea typeface="宋体" panose="02010600030101010101" pitchFamily="2" charset="-122"/>
            </a:endParaRPr>
          </a:p>
          <a:p>
            <a:pPr eaLnBrk="1" hangingPunct="1">
              <a:lnSpc>
                <a:spcPct val="130000"/>
              </a:lnSpc>
              <a:buClr>
                <a:schemeClr val="folHlink"/>
              </a:buClr>
              <a:buSzPct val="60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不对称二元变量的距离测度：</a:t>
            </a:r>
            <a:endParaRPr lang="en-US" altLang="zh-CN" sz="2400" b="1" dirty="0">
              <a:latin typeface="Times New Roman" panose="02020603050405020304" pitchFamily="18" charset="0"/>
              <a:ea typeface="宋体" panose="02010600030101010101" pitchFamily="2" charset="-122"/>
            </a:endParaRPr>
          </a:p>
          <a:p>
            <a:pPr eaLnBrk="1" hangingPunct="1">
              <a:spcBef>
                <a:spcPct val="0"/>
              </a:spcBef>
              <a:buClr>
                <a:schemeClr val="folHlink"/>
              </a:buClr>
              <a:buSzPct val="60000"/>
              <a:buFont typeface="Wingdings" panose="05000000000000000000" pitchFamily="2" charset="2"/>
              <a:buNone/>
            </a:pPr>
            <a:endParaRPr lang="en-US" altLang="zh-CN" sz="2400" b="1" dirty="0">
              <a:latin typeface="Times New Roman" panose="02020603050405020304" pitchFamily="18" charset="0"/>
              <a:ea typeface="宋体" panose="02010600030101010101" pitchFamily="2" charset="-122"/>
            </a:endParaRPr>
          </a:p>
          <a:p>
            <a:pPr eaLnBrk="1" hangingPunct="1">
              <a:lnSpc>
                <a:spcPct val="130000"/>
              </a:lnSpc>
              <a:buClr>
                <a:schemeClr val="folHlink"/>
              </a:buClr>
              <a:buSzPct val="60000"/>
              <a:buFont typeface="Wingdings" panose="05000000000000000000" pitchFamily="2" charset="2"/>
            </a:pPr>
            <a:r>
              <a:rPr lang="en-US" altLang="zh-CN" sz="2400" b="1" dirty="0">
                <a:latin typeface="Times New Roman" panose="02020603050405020304" pitchFamily="18" charset="0"/>
                <a:ea typeface="宋体" panose="02010600030101010101" pitchFamily="2" charset="-122"/>
              </a:rPr>
              <a:t>Jaccard</a:t>
            </a:r>
            <a:r>
              <a:rPr lang="zh-CN" altLang="en-US" sz="2400" b="1" dirty="0">
                <a:latin typeface="Times New Roman" panose="02020603050405020304" pitchFamily="18" charset="0"/>
                <a:ea typeface="宋体" panose="02010600030101010101" pitchFamily="2" charset="-122"/>
              </a:rPr>
              <a:t>系数（不对称二元变量的相似性测度） ：</a:t>
            </a:r>
            <a:endParaRPr lang="en-US" altLang="zh-CN" sz="2400" b="1" dirty="0">
              <a:latin typeface="Times New Roman" panose="02020603050405020304" pitchFamily="18" charset="0"/>
              <a:ea typeface="宋体" panose="02010600030101010101" pitchFamily="2" charset="-122"/>
            </a:endParaRPr>
          </a:p>
        </p:txBody>
      </p:sp>
      <p:sp>
        <p:nvSpPr>
          <p:cNvPr id="126981" name="Rectangle 15"/>
          <p:cNvSpPr/>
          <p:nvPr/>
        </p:nvSpPr>
        <p:spPr>
          <a:xfrm>
            <a:off x="228600" y="5029200"/>
            <a:ext cx="8915400" cy="609600"/>
          </a:xfrm>
          <a:prstGeom prst="rect">
            <a:avLst/>
          </a:prstGeom>
          <a:noFill/>
          <a:ln w="9525">
            <a:noFill/>
          </a:ln>
        </p:spPr>
        <p:txBody>
          <a:bodyPr lIns="92075" tIns="46038" rIns="92075" bIns="46038"/>
          <a:p>
            <a:pPr marL="342900" indent="-342900" eaLnBrk="1" hangingPunct="1">
              <a:lnSpc>
                <a:spcPct val="130000"/>
              </a:lnSpc>
              <a:spcBef>
                <a:spcPct val="20000"/>
              </a:spcBef>
              <a:buClr>
                <a:schemeClr val="folHlink"/>
              </a:buClr>
              <a:buSzPct val="60000"/>
              <a:buFont typeface="Wingdings" panose="05000000000000000000" pitchFamily="2" charset="2"/>
              <a:buChar char="n"/>
            </a:pPr>
            <a:r>
              <a:rPr lang="zh-CN" altLang="en-US" b="1" dirty="0">
                <a:latin typeface="Times New Roman" panose="02020603050405020304" pitchFamily="18" charset="0"/>
              </a:rPr>
              <a:t>注</a:t>
            </a:r>
            <a:r>
              <a:rPr lang="en-US" altLang="zh-CN" b="1" dirty="0">
                <a:latin typeface="Times New Roman" panose="02020603050405020304" pitchFamily="18" charset="0"/>
              </a:rPr>
              <a:t>: Jaccard </a:t>
            </a:r>
            <a:r>
              <a:rPr lang="zh-CN" altLang="en-US" b="1" dirty="0">
                <a:latin typeface="Times New Roman" panose="02020603050405020304" pitchFamily="18" charset="0"/>
              </a:rPr>
              <a:t>系数与想干系数一致</a:t>
            </a:r>
            <a:endParaRPr lang="en-US" altLang="zh-CN" b="1" dirty="0">
              <a:latin typeface="Times New Roman" panose="02020603050405020304" pitchFamily="18" charset="0"/>
            </a:endParaRPr>
          </a:p>
        </p:txBody>
      </p:sp>
      <p:pic>
        <p:nvPicPr>
          <p:cNvPr id="126982" name="Picture 18" descr="eqjaccard"/>
          <p:cNvPicPr>
            <a:picLocks noChangeAspect="1"/>
          </p:cNvPicPr>
          <p:nvPr/>
        </p:nvPicPr>
        <p:blipFill>
          <a:blip r:embed="rId1"/>
          <a:stretch>
            <a:fillRect/>
          </a:stretch>
        </p:blipFill>
        <p:spPr>
          <a:xfrm>
            <a:off x="5105400" y="4183063"/>
            <a:ext cx="3962400" cy="617537"/>
          </a:xfrm>
          <a:prstGeom prst="rect">
            <a:avLst/>
          </a:prstGeom>
          <a:noFill/>
          <a:ln w="9525">
            <a:noFill/>
          </a:ln>
        </p:spPr>
      </p:pic>
      <p:sp>
        <p:nvSpPr>
          <p:cNvPr id="126983" name="Diagram 25"/>
          <p:cNvSpPr>
            <a:spLocks noChangeAspect="1"/>
          </p:cNvSpPr>
          <p:nvPr/>
        </p:nvSpPr>
        <p:spPr>
          <a:xfrm>
            <a:off x="0" y="0"/>
            <a:ext cx="0" cy="0"/>
          </a:xfrm>
          <a:solidFill>
            <a:srgbClr val="FFFFFF"/>
          </a:solidFill>
          <a:ln w="9525" cap="flat" cmpd="sng">
            <a:solidFill>
              <a:srgbClr val="000000"/>
            </a:solidFill>
            <a:prstDash val="solid"/>
            <a:headEnd type="none" w="med" len="med"/>
            <a:tailEnd type="none" w="med" len="med"/>
          </a:ln>
        </p:spPr>
        <p:txBody>
          <a:bodyPr/>
          <a:p>
            <a:endParaRPr lang="zh-CN" altLang="en-US"/>
          </a:p>
        </p:txBody>
      </p:sp>
      <p:pic>
        <p:nvPicPr>
          <p:cNvPr id="126984" name="Picture 30" descr="eqbinarysym"/>
          <p:cNvPicPr>
            <a:picLocks noChangeAspect="1"/>
          </p:cNvPicPr>
          <p:nvPr/>
        </p:nvPicPr>
        <p:blipFill>
          <a:blip r:embed="rId2"/>
          <a:stretch>
            <a:fillRect/>
          </a:stretch>
        </p:blipFill>
        <p:spPr>
          <a:xfrm>
            <a:off x="5257800" y="2286000"/>
            <a:ext cx="3429000" cy="747713"/>
          </a:xfrm>
          <a:prstGeom prst="rect">
            <a:avLst/>
          </a:prstGeom>
          <a:noFill/>
          <a:ln w="9525">
            <a:noFill/>
          </a:ln>
        </p:spPr>
      </p:pic>
      <p:pic>
        <p:nvPicPr>
          <p:cNvPr id="126985" name="Picture 31" descr="eqbinaryasym"/>
          <p:cNvPicPr>
            <a:picLocks noChangeAspect="1"/>
          </p:cNvPicPr>
          <p:nvPr/>
        </p:nvPicPr>
        <p:blipFill>
          <a:blip r:embed="rId3"/>
          <a:stretch>
            <a:fillRect/>
          </a:stretch>
        </p:blipFill>
        <p:spPr>
          <a:xfrm>
            <a:off x="5486400" y="3128963"/>
            <a:ext cx="2971800" cy="600075"/>
          </a:xfrm>
          <a:prstGeom prst="rect">
            <a:avLst/>
          </a:prstGeom>
          <a:noFill/>
          <a:ln w="9525">
            <a:noFill/>
          </a:ln>
        </p:spPr>
      </p:pic>
      <p:pic>
        <p:nvPicPr>
          <p:cNvPr id="126986" name="Picture 35" descr="eqcoherence"/>
          <p:cNvPicPr>
            <a:picLocks noGrp="1" noChangeAspect="1"/>
          </p:cNvPicPr>
          <p:nvPr>
            <p:ph sz="quarter" idx="3"/>
          </p:nvPr>
        </p:nvPicPr>
        <p:blipFill>
          <a:blip r:embed="rId4"/>
          <a:srcRect/>
          <a:stretch>
            <a:fillRect/>
          </a:stretch>
        </p:blipFill>
        <p:spPr>
          <a:xfrm>
            <a:off x="304800" y="5562600"/>
            <a:ext cx="8305800" cy="731838"/>
          </a:xfrm>
          <a:ln/>
        </p:spPr>
      </p:pic>
      <p:pic>
        <p:nvPicPr>
          <p:cNvPr id="126987" name="Picture 36" descr="eqcontingency2"/>
          <p:cNvPicPr>
            <a:picLocks noChangeAspect="1"/>
          </p:cNvPicPr>
          <p:nvPr/>
        </p:nvPicPr>
        <p:blipFill>
          <a:blip r:embed="rId5"/>
          <a:stretch>
            <a:fillRect/>
          </a:stretch>
        </p:blipFill>
        <p:spPr>
          <a:xfrm>
            <a:off x="5029200" y="895350"/>
            <a:ext cx="3962400" cy="1238250"/>
          </a:xfrm>
          <a:prstGeom prst="rect">
            <a:avLst/>
          </a:prstGeom>
          <a:noFill/>
          <a:ln w="9525">
            <a:noFill/>
          </a:ln>
        </p:spPr>
      </p:pic>
      <p:sp>
        <p:nvSpPr>
          <p:cNvPr id="126988" name="Text Box 37"/>
          <p:cNvSpPr txBox="1"/>
          <p:nvPr/>
        </p:nvSpPr>
        <p:spPr>
          <a:xfrm>
            <a:off x="4343400" y="1309688"/>
            <a:ext cx="922338" cy="369887"/>
          </a:xfrm>
          <a:prstGeom prst="rect">
            <a:avLst/>
          </a:prstGeom>
          <a:noFill/>
          <a:ln w="9525">
            <a:noFill/>
          </a:ln>
        </p:spPr>
        <p:txBody>
          <a:bodyPr wrap="none">
            <a:spAutoFit/>
          </a:bodyPr>
          <a:p>
            <a:pPr eaLnBrk="1" hangingPunct="1"/>
            <a:r>
              <a:rPr lang="en-US" altLang="zh-CN" sz="1800" dirty="0">
                <a:latin typeface="Times New Roman" panose="02020603050405020304" pitchFamily="18" charset="0"/>
              </a:rPr>
              <a:t>Object </a:t>
            </a:r>
            <a:r>
              <a:rPr lang="en-US" altLang="zh-CN" sz="1800" i="1" dirty="0">
                <a:latin typeface="Times New Roman" panose="02020603050405020304" pitchFamily="18" charset="0"/>
              </a:rPr>
              <a:t>i</a:t>
            </a:r>
            <a:endParaRPr lang="en-US" altLang="zh-CN" sz="1800" dirty="0">
              <a:latin typeface="Times New Roman" panose="02020603050405020304" pitchFamily="18" charset="0"/>
            </a:endParaRPr>
          </a:p>
        </p:txBody>
      </p:sp>
      <p:sp>
        <p:nvSpPr>
          <p:cNvPr id="126989" name="Text Box 38"/>
          <p:cNvSpPr txBox="1"/>
          <p:nvPr/>
        </p:nvSpPr>
        <p:spPr>
          <a:xfrm>
            <a:off x="6705600" y="547688"/>
            <a:ext cx="922338" cy="369887"/>
          </a:xfrm>
          <a:prstGeom prst="rect">
            <a:avLst/>
          </a:prstGeom>
          <a:noFill/>
          <a:ln w="9525">
            <a:noFill/>
          </a:ln>
        </p:spPr>
        <p:txBody>
          <a:bodyPr wrap="none">
            <a:spAutoFit/>
          </a:bodyPr>
          <a:p>
            <a:pPr eaLnBrk="1" hangingPunct="1"/>
            <a:r>
              <a:rPr lang="en-US" altLang="zh-CN" sz="1800" dirty="0">
                <a:latin typeface="Times New Roman" panose="02020603050405020304" pitchFamily="18" charset="0"/>
              </a:rPr>
              <a:t>Object </a:t>
            </a:r>
            <a:r>
              <a:rPr lang="en-US" altLang="zh-CN" sz="1800" i="1" dirty="0">
                <a:latin typeface="Times New Roman" panose="02020603050405020304" pitchFamily="18" charset="0"/>
              </a:rPr>
              <a:t>j</a:t>
            </a:r>
            <a:endParaRPr lang="en-US" altLang="zh-CN" sz="1800" dirty="0">
              <a:latin typeface="Times New Roman" panose="02020603050405020304" pitchFamily="18" charset="0"/>
            </a:endParaRPr>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20483" name="Rectangle 2"/>
          <p:cNvSpPr>
            <a:spLocks noGrp="1"/>
          </p:cNvSpPr>
          <p:nvPr>
            <p:ph type="title"/>
          </p:nvPr>
        </p:nvSpPr>
        <p:spPr>
          <a:ln/>
        </p:spPr>
        <p:txBody>
          <a:bodyPr vert="horz" wrap="square" lIns="91440" tIns="45720" rIns="91440" bIns="45720" anchor="b" anchorCtr="0"/>
          <a:p>
            <a:pPr eaLnBrk="1" hangingPunct="1"/>
            <a:r>
              <a:rPr lang="zh-CN" altLang="en-US" dirty="0">
                <a:solidFill>
                  <a:srgbClr val="170981"/>
                </a:solidFill>
                <a:ea typeface="宋体" panose="02010600030101010101" pitchFamily="2" charset="-122"/>
              </a:rPr>
              <a:t>属性类型</a:t>
            </a:r>
            <a:r>
              <a:rPr lang="zh-CN" altLang="en-US" dirty="0">
                <a:solidFill>
                  <a:schemeClr val="hlink"/>
                </a:solidFill>
                <a:ea typeface="宋体" panose="02010600030101010101" pitchFamily="2" charset="-122"/>
              </a:rPr>
              <a:t> </a:t>
            </a:r>
            <a:endParaRPr lang="zh-CN" altLang="en-US" dirty="0">
              <a:solidFill>
                <a:schemeClr val="hlink"/>
              </a:solidFill>
              <a:ea typeface="宋体" panose="02010600030101010101" pitchFamily="2" charset="-122"/>
            </a:endParaRPr>
          </a:p>
        </p:txBody>
      </p:sp>
      <p:sp>
        <p:nvSpPr>
          <p:cNvPr id="20484" name="Rectangle 3"/>
          <p:cNvSpPr>
            <a:spLocks noGrp="1"/>
          </p:cNvSpPr>
          <p:nvPr>
            <p:ph idx="1"/>
          </p:nvPr>
        </p:nvSpPr>
        <p:spPr>
          <a:xfrm>
            <a:off x="381000" y="914400"/>
            <a:ext cx="8610600" cy="5562600"/>
          </a:xfrm>
          <a:ln/>
        </p:spPr>
        <p:txBody>
          <a:bodyPr vert="horz" wrap="square" lIns="91440" tIns="45720" rIns="91440" bIns="45720" anchor="t" anchorCtr="0"/>
          <a:p>
            <a:pPr marL="292100" indent="-292100" algn="just" eaLnBrk="1" hangingPunct="1">
              <a:lnSpc>
                <a:spcPct val="80000"/>
              </a:lnSpc>
            </a:pPr>
            <a:r>
              <a:rPr lang="zh-CN" altLang="en-US" sz="2400" b="1" dirty="0">
                <a:latin typeface="Times New Roman" panose="02020603050405020304" pitchFamily="18" charset="0"/>
                <a:ea typeface="宋体" panose="02010600030101010101" pitchFamily="2" charset="-122"/>
              </a:rPr>
              <a:t>标称</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类别</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状态</a:t>
            </a:r>
            <a:r>
              <a:rPr lang="en-US" altLang="zh-CN" sz="2400" b="1" dirty="0">
                <a:latin typeface="Times New Roman" panose="02020603050405020304" pitchFamily="18" charset="0"/>
                <a:ea typeface="宋体" panose="02010600030101010101" pitchFamily="2" charset="-122"/>
              </a:rPr>
              <a:t>, or “</a:t>
            </a:r>
            <a:r>
              <a:rPr lang="zh-CN" altLang="en-US" sz="2400" b="1" dirty="0">
                <a:latin typeface="Times New Roman" panose="02020603050405020304" pitchFamily="18" charset="0"/>
                <a:ea typeface="宋体" panose="02010600030101010101" pitchFamily="2" charset="-122"/>
              </a:rPr>
              <a:t>名目</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749300" lvl="1" indent="-342900" algn="just" eaLnBrk="1" hangingPunct="1">
              <a:lnSpc>
                <a:spcPct val="80000"/>
              </a:lnSpc>
            </a:pPr>
            <a:r>
              <a:rPr lang="en-US" altLang="zh-CN" sz="2400" b="1" i="1" dirty="0">
                <a:latin typeface="Times New Roman" panose="02020603050405020304" pitchFamily="18" charset="0"/>
                <a:ea typeface="宋体" panose="02010600030101010101" pitchFamily="2" charset="-122"/>
              </a:rPr>
              <a:t>Hair_color = </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auburn, black, blond, brown, grey, red, white</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749300" lvl="1" indent="-342900" algn="just" eaLnBrk="1" hangingPunct="1">
              <a:lnSpc>
                <a:spcPct val="80000"/>
              </a:lnSpc>
            </a:pPr>
            <a:r>
              <a:rPr lang="zh-CN" altLang="en-US" sz="2400" b="1" dirty="0">
                <a:latin typeface="Times New Roman" panose="02020603050405020304" pitchFamily="18" charset="0"/>
                <a:ea typeface="宋体" panose="02010600030101010101" pitchFamily="2" charset="-122"/>
              </a:rPr>
              <a:t>婚姻状态</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职业</a:t>
            </a:r>
            <a:r>
              <a:rPr lang="en-US" altLang="zh-CN" sz="2400" b="1" dirty="0">
                <a:latin typeface="Times New Roman" panose="02020603050405020304" pitchFamily="18" charset="0"/>
                <a:ea typeface="宋体" panose="02010600030101010101" pitchFamily="2" charset="-122"/>
              </a:rPr>
              <a:t>occupation, ID numbers, zip codes</a:t>
            </a:r>
            <a:endParaRPr lang="en-US" altLang="zh-CN" sz="2400" b="1" dirty="0">
              <a:latin typeface="Times New Roman" panose="02020603050405020304" pitchFamily="18" charset="0"/>
              <a:ea typeface="宋体" panose="02010600030101010101" pitchFamily="2" charset="-122"/>
            </a:endParaRPr>
          </a:p>
          <a:p>
            <a:pPr marL="292100" indent="-292100" algn="just" eaLnBrk="1" hangingPunct="1">
              <a:lnSpc>
                <a:spcPct val="80000"/>
              </a:lnSpc>
            </a:pPr>
            <a:r>
              <a:rPr lang="zh-CN" altLang="en-US" sz="2400" b="1" dirty="0">
                <a:latin typeface="Times New Roman" panose="02020603050405020304" pitchFamily="18" charset="0"/>
                <a:ea typeface="宋体" panose="02010600030101010101" pitchFamily="2" charset="-122"/>
              </a:rPr>
              <a:t>二元</a:t>
            </a:r>
            <a:endParaRPr lang="en-US" altLang="zh-CN" sz="2400" b="1" dirty="0">
              <a:latin typeface="Times New Roman" panose="02020603050405020304" pitchFamily="18" charset="0"/>
              <a:ea typeface="宋体" panose="02010600030101010101" pitchFamily="2" charset="-122"/>
            </a:endParaRPr>
          </a:p>
          <a:p>
            <a:pPr marL="749300" lvl="1" indent="-342900" algn="just" eaLnBrk="1" hangingPunct="1">
              <a:lnSpc>
                <a:spcPct val="80000"/>
              </a:lnSpc>
            </a:pPr>
            <a:r>
              <a:rPr lang="zh-CN" altLang="en-US" sz="2400" b="1" dirty="0">
                <a:latin typeface="Times New Roman" panose="02020603050405020304" pitchFamily="18" charset="0"/>
                <a:ea typeface="宋体" panose="02010600030101010101" pitchFamily="2" charset="-122"/>
              </a:rPr>
              <a:t>只有</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个状态的标称属性</a:t>
            </a:r>
            <a:r>
              <a:rPr lang="en-US" altLang="zh-CN" sz="2400" b="1" dirty="0">
                <a:latin typeface="Times New Roman" panose="02020603050405020304" pitchFamily="18" charset="0"/>
                <a:ea typeface="宋体" panose="02010600030101010101" pitchFamily="2" charset="-122"/>
              </a:rPr>
              <a:t> (0 and 1)</a:t>
            </a:r>
            <a:endParaRPr lang="en-US" altLang="zh-CN" sz="2400" b="1" dirty="0">
              <a:latin typeface="Times New Roman" panose="02020603050405020304" pitchFamily="18" charset="0"/>
              <a:ea typeface="宋体" panose="02010600030101010101" pitchFamily="2" charset="-122"/>
            </a:endParaRPr>
          </a:p>
          <a:p>
            <a:pPr marL="749300" lvl="1" indent="-342900" algn="just" eaLnBrk="1" hangingPunct="1">
              <a:lnSpc>
                <a:spcPct val="80000"/>
              </a:lnSpc>
            </a:pPr>
            <a:r>
              <a:rPr lang="zh-CN" altLang="en-US" sz="2400" b="1" dirty="0">
                <a:latin typeface="Times New Roman" panose="02020603050405020304" pitchFamily="18" charset="0"/>
                <a:ea typeface="宋体" panose="02010600030101010101" pitchFamily="2" charset="-122"/>
              </a:rPr>
              <a:t>对称二元</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同样重要的两相</a:t>
            </a:r>
            <a:endParaRPr lang="en-US" altLang="zh-CN" sz="2400" b="1" dirty="0">
              <a:latin typeface="Times New Roman" panose="02020603050405020304" pitchFamily="18" charset="0"/>
              <a:ea typeface="宋体" panose="02010600030101010101" pitchFamily="2" charset="-122"/>
            </a:endParaRPr>
          </a:p>
          <a:p>
            <a:pPr marL="1257300" lvl="2" indent="-393700" algn="just" eaLnBrk="1" hangingPunct="1">
              <a:lnSpc>
                <a:spcPct val="80000"/>
              </a:lnSpc>
            </a:pPr>
            <a:r>
              <a:rPr lang="en-US" altLang="zh-CN" b="1" dirty="0">
                <a:latin typeface="Times New Roman" panose="02020603050405020304" pitchFamily="18" charset="0"/>
                <a:ea typeface="宋体" panose="02010600030101010101" pitchFamily="2" charset="-122"/>
              </a:rPr>
              <a:t>e.g., </a:t>
            </a:r>
            <a:r>
              <a:rPr lang="zh-CN" altLang="en-US" b="1" dirty="0">
                <a:latin typeface="Times New Roman" panose="02020603050405020304" pitchFamily="18" charset="0"/>
                <a:ea typeface="宋体" panose="02010600030101010101" pitchFamily="2" charset="-122"/>
              </a:rPr>
              <a:t>性别</a:t>
            </a:r>
            <a:endParaRPr lang="en-US" altLang="zh-CN" b="1" dirty="0">
              <a:latin typeface="Times New Roman" panose="02020603050405020304" pitchFamily="18" charset="0"/>
              <a:ea typeface="宋体" panose="02010600030101010101" pitchFamily="2" charset="-122"/>
            </a:endParaRPr>
          </a:p>
          <a:p>
            <a:pPr marL="749300" lvl="1" indent="-342900" algn="just" eaLnBrk="1" hangingPunct="1">
              <a:lnSpc>
                <a:spcPct val="80000"/>
              </a:lnSpc>
            </a:pPr>
            <a:r>
              <a:rPr lang="zh-CN" altLang="en-US" sz="2400" b="1" u="sng" dirty="0">
                <a:latin typeface="Times New Roman" panose="02020603050405020304" pitchFamily="18" charset="0"/>
                <a:ea typeface="宋体" panose="02010600030101010101" pitchFamily="2" charset="-122"/>
              </a:rPr>
              <a:t>非对称</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非同等重要</a:t>
            </a:r>
            <a:r>
              <a:rPr lang="en-US" altLang="zh-CN" sz="2400" b="1" dirty="0">
                <a:latin typeface="Times New Roman" panose="02020603050405020304" pitchFamily="18" charset="0"/>
                <a:ea typeface="宋体" panose="02010600030101010101" pitchFamily="2" charset="-122"/>
              </a:rPr>
              <a:t>  </a:t>
            </a:r>
            <a:endParaRPr lang="en-US" altLang="zh-CN" sz="2400" b="1" dirty="0">
              <a:latin typeface="Times New Roman" panose="02020603050405020304" pitchFamily="18" charset="0"/>
              <a:ea typeface="宋体" panose="02010600030101010101" pitchFamily="2" charset="-122"/>
            </a:endParaRPr>
          </a:p>
          <a:p>
            <a:pPr marL="1257300" lvl="2" indent="-393700" algn="just" eaLnBrk="1" hangingPunct="1">
              <a:lnSpc>
                <a:spcPct val="80000"/>
              </a:lnSpc>
            </a:pPr>
            <a:r>
              <a:rPr lang="en-US" altLang="zh-CN" b="1" dirty="0">
                <a:latin typeface="Times New Roman" panose="02020603050405020304" pitchFamily="18" charset="0"/>
                <a:ea typeface="宋体" panose="02010600030101010101" pitchFamily="2" charset="-122"/>
              </a:rPr>
              <a:t>e.g., </a:t>
            </a:r>
            <a:r>
              <a:rPr lang="zh-CN" altLang="en-US" b="1" dirty="0">
                <a:latin typeface="Times New Roman" panose="02020603050405020304" pitchFamily="18" charset="0"/>
                <a:ea typeface="宋体" panose="02010600030101010101" pitchFamily="2" charset="-122"/>
              </a:rPr>
              <a:t>医疗检查</a:t>
            </a:r>
            <a:r>
              <a:rPr lang="en-US" altLang="zh-CN" b="1" dirty="0">
                <a:latin typeface="Times New Roman" panose="02020603050405020304" pitchFamily="18" charset="0"/>
                <a:ea typeface="宋体" panose="02010600030101010101" pitchFamily="2" charset="-122"/>
              </a:rPr>
              <a:t> (positive vs. negative)</a:t>
            </a:r>
            <a:endParaRPr lang="en-US" altLang="zh-CN" b="1" dirty="0">
              <a:latin typeface="Times New Roman" panose="02020603050405020304" pitchFamily="18" charset="0"/>
              <a:ea typeface="宋体" panose="02010600030101010101" pitchFamily="2" charset="-122"/>
            </a:endParaRPr>
          </a:p>
          <a:p>
            <a:pPr marL="1257300" lvl="2" indent="-393700" algn="just" eaLnBrk="1" hangingPunct="1">
              <a:lnSpc>
                <a:spcPct val="80000"/>
              </a:lnSpc>
            </a:pPr>
            <a:r>
              <a:rPr lang="zh-CN" altLang="en-US" sz="2000" b="1" dirty="0">
                <a:latin typeface="Times New Roman" panose="02020603050405020304" pitchFamily="18" charset="0"/>
                <a:ea typeface="宋体" panose="02010600030101010101" pitchFamily="2" charset="-122"/>
              </a:rPr>
              <a:t>惯例</a:t>
            </a:r>
            <a:r>
              <a:rPr lang="en-US" altLang="zh-CN" b="1" dirty="0">
                <a:latin typeface="Times New Roman" panose="02020603050405020304" pitchFamily="18" charset="0"/>
                <a:ea typeface="宋体" panose="02010600030101010101" pitchFamily="2" charset="-122"/>
              </a:rPr>
              <a:t>Convention: assign 1 to most important outcome (e.g., HIV positive)</a:t>
            </a:r>
            <a:endParaRPr lang="en-US" altLang="zh-CN" b="1" dirty="0">
              <a:latin typeface="Times New Roman" panose="02020603050405020304" pitchFamily="18" charset="0"/>
              <a:ea typeface="宋体" panose="02010600030101010101" pitchFamily="2" charset="-122"/>
            </a:endParaRPr>
          </a:p>
          <a:p>
            <a:pPr marL="292100" indent="-292100" algn="just" eaLnBrk="1" hangingPunct="1">
              <a:lnSpc>
                <a:spcPct val="80000"/>
              </a:lnSpc>
            </a:pPr>
            <a:r>
              <a:rPr lang="zh-CN" altLang="en-US" sz="2400" b="1" dirty="0">
                <a:latin typeface="Times New Roman" panose="02020603050405020304" pitchFamily="18" charset="0"/>
                <a:ea typeface="宋体" panose="02010600030101010101" pitchFamily="2" charset="-122"/>
              </a:rPr>
              <a:t>顺序的 </a:t>
            </a:r>
            <a:r>
              <a:rPr lang="en-US" altLang="zh-CN" sz="2400" b="1" dirty="0">
                <a:latin typeface="Times New Roman" panose="02020603050405020304" pitchFamily="18" charset="0"/>
                <a:ea typeface="宋体" panose="02010600030101010101" pitchFamily="2" charset="-122"/>
              </a:rPr>
              <a:t>Ordinal</a:t>
            </a:r>
            <a:endParaRPr lang="en-US" altLang="zh-CN" sz="2400" b="1" dirty="0">
              <a:latin typeface="Times New Roman" panose="02020603050405020304" pitchFamily="18" charset="0"/>
              <a:ea typeface="宋体" panose="02010600030101010101" pitchFamily="2" charset="-122"/>
            </a:endParaRPr>
          </a:p>
          <a:p>
            <a:pPr marL="749300" lvl="1" indent="-342900" algn="just" eaLnBrk="1" hangingPunct="1">
              <a:lnSpc>
                <a:spcPct val="80000"/>
              </a:lnSpc>
            </a:pPr>
            <a:r>
              <a:rPr lang="zh-CN" altLang="en-US" sz="2400" b="1" dirty="0">
                <a:latin typeface="Times New Roman" panose="02020603050405020304" pitchFamily="18" charset="0"/>
                <a:ea typeface="宋体" panose="02010600030101010101" pitchFamily="2" charset="-122"/>
              </a:rPr>
              <a:t>值有一个有意义的顺序</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排序</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但连续值之间的大小未知</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marL="749300" lvl="1" indent="-342900" algn="just" eaLnBrk="1" hangingPunct="1">
              <a:lnSpc>
                <a:spcPct val="80000"/>
              </a:lnSpc>
            </a:pPr>
            <a:r>
              <a:rPr lang="en-US" altLang="zh-CN" sz="2400" b="1" i="1" dirty="0">
                <a:latin typeface="Times New Roman" panose="02020603050405020304" pitchFamily="18" charset="0"/>
                <a:ea typeface="宋体" panose="02010600030101010101" pitchFamily="2" charset="-122"/>
              </a:rPr>
              <a:t>Size = </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small, medium, large</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等级</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军阶</a:t>
            </a:r>
            <a:endParaRPr lang="en-US" altLang="zh-CN" sz="2400" b="1" dirty="0">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29027" name="Rectangle 2"/>
          <p:cNvSpPr>
            <a:spLocks noGrp="1"/>
          </p:cNvSpPr>
          <p:nvPr>
            <p:ph type="title"/>
          </p:nvPr>
        </p:nvSpPr>
        <p:spPr>
          <a:xfrm>
            <a:off x="304800" y="-152400"/>
            <a:ext cx="8631238" cy="838200"/>
          </a:xfrm>
          <a:ln/>
        </p:spPr>
        <p:txBody>
          <a:bodyPr vert="horz" wrap="square" lIns="91440" tIns="45720" rIns="91440" bIns="45720" anchor="b" anchorCtr="0"/>
          <a:p>
            <a:pPr eaLnBrk="1" hangingPunct="1"/>
            <a:r>
              <a:rPr lang="zh-CN" altLang="en-US" dirty="0">
                <a:solidFill>
                  <a:srgbClr val="170981"/>
                </a:solidFill>
                <a:latin typeface="Times New Roman" panose="02020603050405020304" pitchFamily="18" charset="0"/>
                <a:ea typeface="宋体" panose="02010600030101010101" pitchFamily="2" charset="-122"/>
              </a:rPr>
              <a:t>二进制属性的相异度量</a:t>
            </a:r>
            <a:endParaRPr lang="en-US" altLang="zh-CN" dirty="0">
              <a:latin typeface="Times New Roman" panose="02020603050405020304" pitchFamily="18" charset="0"/>
              <a:ea typeface="宋体" panose="02010600030101010101" pitchFamily="2" charset="-122"/>
            </a:endParaRPr>
          </a:p>
        </p:txBody>
      </p:sp>
      <p:sp>
        <p:nvSpPr>
          <p:cNvPr id="129028" name="Rectangle 3"/>
          <p:cNvSpPr>
            <a:spLocks noGrp="1"/>
          </p:cNvSpPr>
          <p:nvPr>
            <p:ph idx="1"/>
          </p:nvPr>
        </p:nvSpPr>
        <p:spPr>
          <a:xfrm>
            <a:off x="228600" y="914400"/>
            <a:ext cx="8382000" cy="4949825"/>
          </a:xfrm>
          <a:ln/>
        </p:spPr>
        <p:txBody>
          <a:bodyPr vert="horz" wrap="square" lIns="91440" tIns="45720" rIns="91440" bIns="45720" anchor="t" anchorCtr="0"/>
          <a:p>
            <a:pPr eaLnBrk="1" hangingPunct="1"/>
            <a:r>
              <a:rPr lang="en-US" altLang="zh-CN" sz="2400" b="1" dirty="0">
                <a:latin typeface="Times New Roman" panose="02020603050405020304" pitchFamily="18" charset="0"/>
                <a:ea typeface="宋体" panose="02010600030101010101" pitchFamily="2" charset="-122"/>
              </a:rPr>
              <a:t>Example</a:t>
            </a:r>
            <a:endParaRPr lang="en-US" altLang="zh-CN" sz="2400" b="1" dirty="0">
              <a:latin typeface="Times New Roman" panose="02020603050405020304" pitchFamily="18" charset="0"/>
              <a:ea typeface="宋体" panose="02010600030101010101" pitchFamily="2" charset="-122"/>
            </a:endParaRPr>
          </a:p>
          <a:p>
            <a:pPr eaLnBrk="1" hangingPunct="1"/>
            <a:endParaRPr lang="en-US" altLang="zh-CN" sz="2400" b="1" dirty="0">
              <a:latin typeface="Times New Roman" panose="02020603050405020304" pitchFamily="18" charset="0"/>
              <a:ea typeface="宋体" panose="02010600030101010101" pitchFamily="2" charset="-122"/>
            </a:endParaRPr>
          </a:p>
          <a:p>
            <a:pPr eaLnBrk="1" hangingPunct="1"/>
            <a:endParaRPr lang="en-US" altLang="zh-CN" sz="2400" b="1" dirty="0">
              <a:latin typeface="Times New Roman" panose="02020603050405020304" pitchFamily="18" charset="0"/>
              <a:ea typeface="宋体" panose="02010600030101010101" pitchFamily="2" charset="-122"/>
            </a:endParaRPr>
          </a:p>
          <a:p>
            <a:pPr lvl="1" eaLnBrk="1" hangingPunct="1"/>
            <a:endParaRPr lang="en-US" altLang="zh-CN" sz="2400" b="1" dirty="0">
              <a:latin typeface="Times New Roman" panose="02020603050405020304" pitchFamily="18" charset="0"/>
              <a:ea typeface="宋体" panose="02010600030101010101" pitchFamily="2" charset="-122"/>
            </a:endParaRPr>
          </a:p>
          <a:p>
            <a:pPr lvl="1" eaLnBrk="1" hangingPunct="1"/>
            <a:endParaRPr lang="en-US" altLang="zh-CN" sz="2000" b="1" dirty="0">
              <a:latin typeface="Times New Roman" panose="02020603050405020304" pitchFamily="18" charset="0"/>
              <a:ea typeface="宋体" panose="02010600030101010101" pitchFamily="2" charset="-122"/>
            </a:endParaRPr>
          </a:p>
          <a:p>
            <a:pPr lvl="1" eaLnBrk="1" hangingPunct="1"/>
            <a:r>
              <a:rPr lang="zh-CN" altLang="en-US" sz="2000" b="1" dirty="0">
                <a:latin typeface="Times New Roman" panose="02020603050405020304" pitchFamily="18" charset="0"/>
                <a:ea typeface="宋体" panose="02010600030101010101" pitchFamily="2" charset="-122"/>
              </a:rPr>
              <a:t>性别是对称属性</a:t>
            </a:r>
            <a:endParaRPr lang="zh-CN" altLang="en-US" sz="2000" b="1" dirty="0">
              <a:latin typeface="Times New Roman" panose="02020603050405020304" pitchFamily="18" charset="0"/>
              <a:ea typeface="宋体" panose="02010600030101010101" pitchFamily="2" charset="-122"/>
            </a:endParaRPr>
          </a:p>
          <a:p>
            <a:pPr lvl="1" eaLnBrk="1" hangingPunct="1"/>
            <a:r>
              <a:rPr lang="zh-CN" altLang="en-US" sz="2000" b="1" dirty="0">
                <a:latin typeface="Times New Roman" panose="02020603050405020304" pitchFamily="18" charset="0"/>
                <a:ea typeface="宋体" panose="02010600030101010101" pitchFamily="2" charset="-122"/>
              </a:rPr>
              <a:t>其余的属性是非对称属性</a:t>
            </a:r>
            <a:endParaRPr lang="en-US" altLang="zh-CN" sz="2000" b="1" dirty="0">
              <a:latin typeface="Times New Roman" panose="02020603050405020304" pitchFamily="18" charset="0"/>
              <a:ea typeface="宋体" panose="02010600030101010101" pitchFamily="2" charset="-122"/>
            </a:endParaRPr>
          </a:p>
          <a:p>
            <a:pPr lvl="1" eaLnBrk="1" hangingPunct="1"/>
            <a:r>
              <a:rPr lang="zh-CN" altLang="en-US" sz="2000" b="1" dirty="0">
                <a:latin typeface="Times New Roman" panose="02020603050405020304" pitchFamily="18" charset="0"/>
                <a:ea typeface="宋体" panose="02010600030101010101" pitchFamily="2" charset="-122"/>
              </a:rPr>
              <a:t>令</a:t>
            </a:r>
            <a:r>
              <a:rPr lang="en-US" altLang="zh-CN" sz="2000" b="1" dirty="0">
                <a:latin typeface="Times New Roman" panose="02020603050405020304" pitchFamily="18" charset="0"/>
                <a:ea typeface="宋体" panose="02010600030101010101" pitchFamily="2" charset="-122"/>
              </a:rPr>
              <a:t>Y </a:t>
            </a:r>
            <a:r>
              <a:rPr lang="zh-CN" altLang="en-US" sz="2000" b="1" dirty="0">
                <a:latin typeface="Times New Roman" panose="02020603050405020304" pitchFamily="18" charset="0"/>
                <a:ea typeface="宋体" panose="02010600030101010101" pitchFamily="2" charset="-122"/>
              </a:rPr>
              <a:t>和</a:t>
            </a:r>
            <a:r>
              <a:rPr lang="en-US" altLang="zh-CN" sz="2000" b="1" dirty="0">
                <a:latin typeface="Times New Roman" panose="02020603050405020304" pitchFamily="18" charset="0"/>
                <a:ea typeface="宋体" panose="02010600030101010101" pitchFamily="2" charset="-122"/>
              </a:rPr>
              <a:t>P </a:t>
            </a:r>
            <a:r>
              <a:rPr lang="zh-CN" altLang="en-US" sz="2000" b="1" dirty="0">
                <a:latin typeface="Times New Roman" panose="02020603050405020304" pitchFamily="18" charset="0"/>
                <a:ea typeface="宋体" panose="02010600030101010101" pitchFamily="2" charset="-122"/>
              </a:rPr>
              <a:t>值为</a:t>
            </a:r>
            <a:r>
              <a:rPr lang="en-US" altLang="zh-CN" sz="2000" b="1" dirty="0">
                <a:latin typeface="Times New Roman" panose="02020603050405020304" pitchFamily="18" charset="0"/>
                <a:ea typeface="宋体" panose="02010600030101010101" pitchFamily="2" charset="-122"/>
              </a:rPr>
              <a:t>1, </a:t>
            </a:r>
            <a:r>
              <a:rPr lang="zh-CN" altLang="en-US" sz="2000" b="1" dirty="0">
                <a:latin typeface="Times New Roman" panose="02020603050405020304" pitchFamily="18" charset="0"/>
                <a:ea typeface="宋体" panose="02010600030101010101" pitchFamily="2" charset="-122"/>
              </a:rPr>
              <a:t>且</a:t>
            </a:r>
            <a:r>
              <a:rPr lang="en-US" altLang="zh-CN" sz="2000" b="1" dirty="0">
                <a:latin typeface="Times New Roman" panose="02020603050405020304" pitchFamily="18" charset="0"/>
                <a:ea typeface="宋体" panose="02010600030101010101" pitchFamily="2" charset="-122"/>
              </a:rPr>
              <a:t>N</a:t>
            </a:r>
            <a:r>
              <a:rPr lang="zh-CN" altLang="en-US" sz="2000" b="1" dirty="0">
                <a:latin typeface="Times New Roman" panose="02020603050405020304" pitchFamily="18" charset="0"/>
                <a:ea typeface="宋体" panose="02010600030101010101" pitchFamily="2" charset="-122"/>
              </a:rPr>
              <a:t>值为</a:t>
            </a:r>
            <a:r>
              <a:rPr lang="en-US" altLang="zh-CN" sz="2000" b="1" dirty="0">
                <a:latin typeface="Times New Roman" panose="02020603050405020304" pitchFamily="18" charset="0"/>
                <a:ea typeface="宋体" panose="02010600030101010101" pitchFamily="2" charset="-122"/>
              </a:rPr>
              <a:t>0</a:t>
            </a:r>
            <a:endParaRPr lang="en-US" altLang="zh-CN" sz="2000" b="1" dirty="0">
              <a:latin typeface="Times New Roman" panose="02020603050405020304" pitchFamily="18" charset="0"/>
              <a:ea typeface="宋体" panose="02010600030101010101" pitchFamily="2" charset="-122"/>
            </a:endParaRPr>
          </a:p>
        </p:txBody>
      </p:sp>
      <p:graphicFrame>
        <p:nvGraphicFramePr>
          <p:cNvPr id="129029" name="Object 4"/>
          <p:cNvGraphicFramePr>
            <a:graphicFrameLocks noChangeAspect="1"/>
          </p:cNvGraphicFramePr>
          <p:nvPr/>
        </p:nvGraphicFramePr>
        <p:xfrm>
          <a:off x="1143000" y="1447800"/>
          <a:ext cx="6932613" cy="1600200"/>
        </p:xfrm>
        <a:graphic>
          <a:graphicData uri="http://schemas.openxmlformats.org/presentationml/2006/ole">
            <mc:AlternateContent xmlns:mc="http://schemas.openxmlformats.org/markup-compatibility/2006">
              <mc:Choice xmlns:v="urn:schemas-microsoft-com:vml" Requires="v">
                <p:oleObj spid="_x0000_s3079" name="" r:id="rId1" imgW="6819900" imgH="1475105" progId="Word.Document.8">
                  <p:embed/>
                </p:oleObj>
              </mc:Choice>
              <mc:Fallback>
                <p:oleObj name="" r:id="rId1" imgW="6819900" imgH="1475105" progId="Word.Document.8">
                  <p:embed/>
                  <p:pic>
                    <p:nvPicPr>
                      <p:cNvPr id="0" name="图片 3078"/>
                      <p:cNvPicPr/>
                      <p:nvPr/>
                    </p:nvPicPr>
                    <p:blipFill>
                      <a:blip r:embed="rId2"/>
                      <a:stretch>
                        <a:fillRect/>
                      </a:stretch>
                    </p:blipFill>
                    <p:spPr>
                      <a:xfrm>
                        <a:off x="1143000" y="1447800"/>
                        <a:ext cx="6932613" cy="1600200"/>
                      </a:xfrm>
                      <a:prstGeom prst="rect">
                        <a:avLst/>
                      </a:prstGeom>
                      <a:noFill/>
                      <a:ln w="38100">
                        <a:noFill/>
                        <a:miter/>
                      </a:ln>
                    </p:spPr>
                  </p:pic>
                </p:oleObj>
              </mc:Fallback>
            </mc:AlternateContent>
          </a:graphicData>
        </a:graphic>
      </p:graphicFrame>
      <p:graphicFrame>
        <p:nvGraphicFramePr>
          <p:cNvPr id="129030" name="Object 5"/>
          <p:cNvGraphicFramePr>
            <a:graphicFrameLocks noChangeAspect="1"/>
          </p:cNvGraphicFramePr>
          <p:nvPr/>
        </p:nvGraphicFramePr>
        <p:xfrm>
          <a:off x="457200" y="4267200"/>
          <a:ext cx="4800600" cy="1938338"/>
        </p:xfrm>
        <a:graphic>
          <a:graphicData uri="http://schemas.openxmlformats.org/presentationml/2006/ole">
            <mc:AlternateContent xmlns:mc="http://schemas.openxmlformats.org/markup-compatibility/2006">
              <mc:Choice xmlns:v="urn:schemas-microsoft-com:vml" Requires="v">
                <p:oleObj spid="_x0000_s3086" name="" r:id="rId3" imgW="2019300" imgH="1219200" progId="Equation.3">
                  <p:embed/>
                </p:oleObj>
              </mc:Choice>
              <mc:Fallback>
                <p:oleObj name="" r:id="rId3" imgW="2019300" imgH="1219200" progId="Equation.3">
                  <p:embed/>
                  <p:pic>
                    <p:nvPicPr>
                      <p:cNvPr id="0" name="图片 3085"/>
                      <p:cNvPicPr/>
                      <p:nvPr/>
                    </p:nvPicPr>
                    <p:blipFill>
                      <a:blip r:embed="rId4"/>
                      <a:stretch>
                        <a:fillRect/>
                      </a:stretch>
                    </p:blipFill>
                    <p:spPr>
                      <a:xfrm>
                        <a:off x="457200" y="4267200"/>
                        <a:ext cx="4800600" cy="1938338"/>
                      </a:xfrm>
                      <a:prstGeom prst="rect">
                        <a:avLst/>
                      </a:prstGeom>
                      <a:noFill/>
                      <a:ln w="38100">
                        <a:noFill/>
                        <a:miter/>
                      </a:ln>
                    </p:spPr>
                  </p:pic>
                </p:oleObj>
              </mc:Fallback>
            </mc:AlternateContent>
          </a:graphicData>
        </a:graphic>
      </p:graphicFrame>
      <p:pic>
        <p:nvPicPr>
          <p:cNvPr id="129031" name="Picture 36" descr="eqcontingency2"/>
          <p:cNvPicPr>
            <a:picLocks noChangeAspect="1"/>
          </p:cNvPicPr>
          <p:nvPr/>
        </p:nvPicPr>
        <p:blipFill>
          <a:blip r:embed="rId5"/>
          <a:stretch>
            <a:fillRect/>
          </a:stretch>
        </p:blipFill>
        <p:spPr>
          <a:xfrm>
            <a:off x="5181600" y="3352800"/>
            <a:ext cx="3962400" cy="1238250"/>
          </a:xfrm>
          <a:prstGeom prst="rect">
            <a:avLst/>
          </a:prstGeom>
          <a:noFill/>
          <a:ln w="9525">
            <a:noFill/>
          </a:ln>
        </p:spPr>
      </p:pic>
      <p:pic>
        <p:nvPicPr>
          <p:cNvPr id="129032" name="Picture 31" descr="eqbinaryasym"/>
          <p:cNvPicPr>
            <a:picLocks noChangeAspect="1"/>
          </p:cNvPicPr>
          <p:nvPr/>
        </p:nvPicPr>
        <p:blipFill>
          <a:blip r:embed="rId6"/>
          <a:stretch>
            <a:fillRect/>
          </a:stretch>
        </p:blipFill>
        <p:spPr>
          <a:xfrm>
            <a:off x="5791200" y="5029200"/>
            <a:ext cx="2971800" cy="600075"/>
          </a:xfrm>
          <a:prstGeom prst="rect">
            <a:avLst/>
          </a:prstGeom>
          <a:noFill/>
          <a:ln w="9525">
            <a:noFill/>
          </a:ln>
        </p:spPr>
      </p:pic>
    </p:spTree>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31075" name="Rectangle 2"/>
          <p:cNvSpPr>
            <a:spLocks noGrp="1"/>
          </p:cNvSpPr>
          <p:nvPr>
            <p:ph type="title"/>
          </p:nvPr>
        </p:nvSpPr>
        <p:spPr>
          <a:xfrm>
            <a:off x="0" y="0"/>
            <a:ext cx="9144000" cy="533400"/>
          </a:xfrm>
          <a:ln/>
        </p:spPr>
        <p:txBody>
          <a:bodyPr vert="horz" wrap="square" lIns="91440" tIns="45720" rIns="91440" bIns="45720" anchor="b" anchorCtr="0"/>
          <a:p>
            <a:pPr eaLnBrk="1" hangingPunct="1"/>
            <a:r>
              <a:rPr lang="zh-CN" altLang="en-US" sz="3200" dirty="0">
                <a:ea typeface="宋体" panose="02010600030101010101" pitchFamily="2" charset="-122"/>
              </a:rPr>
              <a:t>数值数据的距离</a:t>
            </a:r>
            <a:r>
              <a:rPr lang="en-US" altLang="zh-CN" sz="3200" dirty="0">
                <a:ea typeface="宋体" panose="02010600030101010101" pitchFamily="2" charset="-122"/>
              </a:rPr>
              <a:t>:</a:t>
            </a:r>
            <a:r>
              <a:rPr lang="zh-CN" altLang="zh-CN" sz="3200" dirty="0">
                <a:ea typeface="宋体" panose="02010600030101010101" pitchFamily="2" charset="-122"/>
              </a:rPr>
              <a:t>闵可夫斯基距离</a:t>
            </a:r>
            <a:endParaRPr lang="en-US" altLang="zh-CN" sz="3200" dirty="0">
              <a:ea typeface="宋体" panose="02010600030101010101" pitchFamily="2" charset="-122"/>
            </a:endParaRPr>
          </a:p>
        </p:txBody>
      </p:sp>
      <p:sp>
        <p:nvSpPr>
          <p:cNvPr id="61444" name="Rectangle 3"/>
          <p:cNvSpPr>
            <a:spLocks noGrp="1" noChangeArrowheads="1"/>
          </p:cNvSpPr>
          <p:nvPr>
            <p:ph idx="1"/>
          </p:nvPr>
        </p:nvSpPr>
        <p:spPr>
          <a:xfrm>
            <a:off x="304800" y="762000"/>
            <a:ext cx="8610600" cy="5029200"/>
          </a:xfrm>
        </p:spPr>
        <p:txBody>
          <a:bodyPr vert="horz" wrap="square" lIns="91440" tIns="45720" rIns="91440" bIns="45720" numCol="1" anchor="t" anchorCtr="0" compatLnSpc="1"/>
          <a:lstStyle/>
          <a:p>
            <a:pPr marL="381000" marR="0" lvl="0" indent="-381000" algn="just" defTabSz="914400" rtl="0" eaLnBrk="1" fontAlgn="base" latinLnBrk="0" hangingPunct="1">
              <a:lnSpc>
                <a:spcPct val="100000"/>
              </a:lnSpc>
              <a:spcBef>
                <a:spcPts val="600"/>
              </a:spcBef>
              <a:spcAft>
                <a:spcPts val="600"/>
              </a:spcAft>
              <a:buClr>
                <a:schemeClr val="folHlink"/>
              </a:buClr>
              <a:buSzPct val="60000"/>
              <a:buFont typeface="Wingdings" panose="05000000000000000000" pitchFamily="2" charset="2"/>
              <a:buChar char="n"/>
              <a:defRPr/>
            </a:pP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闵科夫斯基（</a:t>
            </a:r>
            <a:r>
              <a:rPr kumimoji="0" lang="en-US" altLang="zh-CN" sz="2400" b="1" i="1"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Minkowski</a:t>
            </a: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1" i="1"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距离</a:t>
            </a: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：一种流行的距离测度</a:t>
            </a:r>
            <a:endPar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81000" marR="0" lvl="0" indent="-381000" algn="just" defTabSz="914400" rtl="0" eaLnBrk="1" fontAlgn="base" latinLnBrk="0" hangingPunct="1">
              <a:lnSpc>
                <a:spcPct val="100000"/>
              </a:lnSpc>
              <a:spcBef>
                <a:spcPts val="600"/>
              </a:spcBef>
              <a:spcAft>
                <a:spcPts val="600"/>
              </a:spcAft>
              <a:buClr>
                <a:schemeClr val="folHlink"/>
              </a:buClr>
              <a:buSzPct val="60000"/>
              <a:buFont typeface="Wingdings" panose="05000000000000000000" pitchFamily="2" charset="2"/>
              <a:buChar char="n"/>
              <a:defRPr/>
            </a:pPr>
            <a:endPar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38200" marR="0" lvl="1" indent="-381000" algn="just" defTabSz="914400" rtl="0" eaLnBrk="1" fontAlgn="base" latinLnBrk="0" hangingPunct="1">
              <a:lnSpc>
                <a:spcPct val="100000"/>
              </a:lnSpc>
              <a:spcBef>
                <a:spcPts val="600"/>
              </a:spcBef>
              <a:spcAft>
                <a:spcPts val="600"/>
              </a:spcAft>
              <a:buClr>
                <a:schemeClr val="hlink"/>
              </a:buClr>
              <a:buSzPct val="55000"/>
              <a:buFont typeface="Wingdings" panose="05000000000000000000" pitchFamily="2" charset="2"/>
              <a:buNone/>
              <a:defRPr/>
            </a:pPr>
            <a:endParaRPr kumimoji="0" lang="en-US" altLang="zh-CN" sz="12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171450" marR="0" lvl="1" indent="0" algn="just" defTabSz="914400" rtl="0" eaLnBrk="1" fontAlgn="base" latinLnBrk="0" hangingPunct="1">
              <a:lnSpc>
                <a:spcPct val="150000"/>
              </a:lnSpc>
              <a:spcBef>
                <a:spcPts val="600"/>
              </a:spcBef>
              <a:spcAft>
                <a:spcPts val="600"/>
              </a:spcAft>
              <a:buClr>
                <a:schemeClr val="hlink"/>
              </a:buClr>
              <a:buSzPct val="55000"/>
              <a:buFont typeface="Wingdings" panose="05000000000000000000" pitchFamily="2" charset="2"/>
              <a:buNone/>
              <a:defRPr/>
            </a:pP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其中</a:t>
            </a:r>
            <a:r>
              <a:rPr kumimoji="0" lang="en-US" altLang="zh-CN" sz="2400" b="1" i="1"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n-US" altLang="zh-CN" sz="2400" b="1" i="1"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400" b="1" i="0" u="none" strike="noStrike" kern="0" cap="none" spc="0" normalizeH="0" baseline="-2500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i1</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1"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400" b="1" i="0" u="none" strike="noStrike" kern="0" cap="none" spc="0" normalizeH="0" baseline="-2500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i2</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n-US" altLang="zh-CN" sz="2400" b="1" i="1"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400" b="1" i="0" u="none" strike="noStrike" kern="0" cap="none" spc="0" normalizeH="0" baseline="-2500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ip</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1" i="1"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j</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n-US" altLang="zh-CN" sz="2400" b="1" i="1"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400" b="1" i="0" u="none" strike="noStrike" kern="0" cap="none" spc="0" normalizeH="0" baseline="-2500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j1</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1"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400" b="1" i="0" u="none" strike="noStrike" kern="0" cap="none" spc="0" normalizeH="0" baseline="-2500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j2</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n-US" altLang="zh-CN" sz="2400" b="1" i="1"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2400" b="1" i="0" u="none" strike="noStrike" kern="0" cap="none" spc="0" normalizeH="0" baseline="-2500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jp</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为两个</a:t>
            </a:r>
            <a:r>
              <a:rPr kumimoji="0" lang="en-US" altLang="zh-CN" sz="2400" b="1" i="1"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维数据点；</a:t>
            </a:r>
            <a:r>
              <a:rPr kumimoji="0" lang="en-US" altLang="zh-CN" sz="2400" b="1" i="1"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是阶数</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（定义的距离又称为</a:t>
            </a:r>
            <a:r>
              <a:rPr kumimoji="0" lang="en-US" altLang="zh-CN" sz="2400" b="1" i="0"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L</a:t>
            </a:r>
            <a:r>
              <a:rPr kumimoji="0" lang="en-US" altLang="zh-CN" sz="2400" b="1" i="0" u="none" strike="noStrike" kern="0" cap="none" spc="0" normalizeH="0" baseline="-2500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范数）</a:t>
            </a:r>
            <a:endPar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81000" marR="0" lvl="0" indent="-381000" algn="just" defTabSz="914400" rtl="0" eaLnBrk="1" fontAlgn="base" latinLnBrk="0" hangingPunct="1">
              <a:lnSpc>
                <a:spcPct val="100000"/>
              </a:lnSpc>
              <a:spcBef>
                <a:spcPts val="600"/>
              </a:spcBef>
              <a:spcAft>
                <a:spcPts val="600"/>
              </a:spcAft>
              <a:buClr>
                <a:schemeClr val="folHlink"/>
              </a:buClr>
              <a:buSzPct val="60000"/>
              <a:buFont typeface="Wingdings" panose="05000000000000000000" pitchFamily="2" charset="2"/>
              <a:buChar char="n"/>
              <a:defRPr/>
            </a:pP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特性</a:t>
            </a:r>
            <a:endPar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38200" marR="0" lvl="1" indent="-381000" algn="just" defTabSz="914400" rtl="0" eaLnBrk="1" fontAlgn="base" latinLnBrk="0" hangingPunct="1">
              <a:lnSpc>
                <a:spcPct val="100000"/>
              </a:lnSpc>
              <a:spcBef>
                <a:spcPts val="600"/>
              </a:spcBef>
              <a:spcAft>
                <a:spcPts val="600"/>
              </a:spcAft>
              <a:buClr>
                <a:schemeClr val="hlink"/>
              </a:buClr>
              <a:buSzPct val="55000"/>
              <a:buFont typeface="Wingdings" panose="05000000000000000000" pitchFamily="2" charset="2"/>
              <a:buChar char="n"/>
              <a:defRPr/>
            </a:pP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非负性：</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2400" b="1" i="0"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j)</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&gt;0 if </a:t>
            </a:r>
            <a:r>
              <a:rPr kumimoji="0" lang="en-US" altLang="zh-CN" sz="2400" b="1" i="0"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i≠j</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38200" marR="0" lvl="1" indent="-381000" algn="just" defTabSz="914400" rtl="0" eaLnBrk="1" fontAlgn="base" latinLnBrk="0" hangingPunct="1">
              <a:lnSpc>
                <a:spcPct val="100000"/>
              </a:lnSpc>
              <a:spcBef>
                <a:spcPts val="600"/>
              </a:spcBef>
              <a:spcAft>
                <a:spcPts val="600"/>
              </a:spcAft>
              <a:buClr>
                <a:schemeClr val="hlink"/>
              </a:buClr>
              <a:buSzPct val="55000"/>
              <a:buFont typeface="Wingdings" panose="05000000000000000000" pitchFamily="2" charset="2"/>
              <a:buChar char="n"/>
              <a:defRPr/>
            </a:pP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同一性： </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2400" b="1" i="0"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i,i</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 </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正定</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Positive definiteness)</a:t>
            </a:r>
            <a:endPar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38200" marR="0" lvl="1" indent="-381000" algn="just" defTabSz="914400" rtl="0" eaLnBrk="1" fontAlgn="base" latinLnBrk="0" hangingPunct="1">
              <a:lnSpc>
                <a:spcPct val="100000"/>
              </a:lnSpc>
              <a:spcBef>
                <a:spcPts val="600"/>
              </a:spcBef>
              <a:spcAft>
                <a:spcPts val="600"/>
              </a:spcAft>
              <a:buClr>
                <a:schemeClr val="hlink"/>
              </a:buClr>
              <a:buSzPct val="55000"/>
              <a:buFont typeface="Wingdings" panose="05000000000000000000" pitchFamily="2" charset="2"/>
              <a:buChar char="n"/>
              <a:defRPr/>
            </a:pP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对称性：</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2400" b="1" i="0"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j) </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d(j, </a:t>
            </a:r>
            <a:r>
              <a:rPr kumimoji="0" lang="en-US" altLang="zh-CN" sz="2400" b="1" i="0"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1" i="1"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(Symmetry)</a:t>
            </a:r>
            <a:endPar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838200" marR="0" lvl="1" indent="-381000" algn="just" defTabSz="914400" rtl="0" eaLnBrk="1" fontAlgn="base" latinLnBrk="0" hangingPunct="1">
              <a:lnSpc>
                <a:spcPct val="100000"/>
              </a:lnSpc>
              <a:spcBef>
                <a:spcPts val="600"/>
              </a:spcBef>
              <a:spcAft>
                <a:spcPts val="600"/>
              </a:spcAft>
              <a:buClr>
                <a:schemeClr val="hlink"/>
              </a:buClr>
              <a:buSzPct val="55000"/>
              <a:buFont typeface="Wingdings" panose="05000000000000000000" pitchFamily="2" charset="2"/>
              <a:buChar char="n"/>
              <a:defRPr/>
            </a:pP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三角不等式：</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2400" b="1" i="0"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j) </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2400" b="1" i="0" u="none" strike="noStrike" kern="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k) </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d(k, j)</a:t>
            </a:r>
            <a:r>
              <a:rPr kumimoji="0" lang="en-US" altLang="zh-CN" sz="2400" b="1" i="1"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400" b="1" i="1"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81000" marR="0" lvl="0" indent="-381000" algn="just" defTabSz="914400" rtl="0" eaLnBrk="1" fontAlgn="base" latinLnBrk="0" hangingPunct="1">
              <a:lnSpc>
                <a:spcPct val="100000"/>
              </a:lnSpc>
              <a:spcBef>
                <a:spcPts val="600"/>
              </a:spcBef>
              <a:spcAft>
                <a:spcPts val="600"/>
              </a:spcAft>
              <a:buClr>
                <a:schemeClr val="folHlink"/>
              </a:buClr>
              <a:buSzPct val="60000"/>
              <a:buFont typeface="Wingdings" panose="05000000000000000000" pitchFamily="2" charset="2"/>
              <a:buChar char="n"/>
              <a:defRPr/>
            </a:pP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满足上述属性的称为度量（</a:t>
            </a:r>
            <a:r>
              <a:rPr kumimoji="0" lang="en-US" altLang="zh-CN"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metric</a:t>
            </a:r>
            <a:r>
              <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4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1077" name="Picture 7" descr="eqminkowski"/>
          <p:cNvPicPr>
            <a:picLocks noChangeAspect="1"/>
          </p:cNvPicPr>
          <p:nvPr/>
        </p:nvPicPr>
        <p:blipFill>
          <a:blip r:embed="rId1"/>
          <a:stretch>
            <a:fillRect/>
          </a:stretch>
        </p:blipFill>
        <p:spPr>
          <a:xfrm>
            <a:off x="914400" y="1447800"/>
            <a:ext cx="7467600" cy="685800"/>
          </a:xfrm>
          <a:prstGeom prst="rect">
            <a:avLst/>
          </a:prstGeom>
          <a:noFill/>
          <a:ln w="9525">
            <a:noFill/>
          </a:ln>
        </p:spPr>
      </p:pic>
    </p:spTree>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33123" name="Rectangle 2"/>
          <p:cNvSpPr>
            <a:spLocks noGrp="1"/>
          </p:cNvSpPr>
          <p:nvPr>
            <p:ph type="title"/>
          </p:nvPr>
        </p:nvSpPr>
        <p:spPr>
          <a:xfrm>
            <a:off x="152400" y="76200"/>
            <a:ext cx="8763000" cy="609600"/>
          </a:xfrm>
          <a:ln/>
        </p:spPr>
        <p:txBody>
          <a:bodyPr vert="horz" wrap="square" lIns="91440" tIns="45720" rIns="91440" bIns="45720" anchor="b" anchorCtr="0"/>
          <a:p>
            <a:pPr eaLnBrk="1" hangingPunct="1"/>
            <a:r>
              <a:rPr lang="zh-CN" altLang="zh-CN" dirty="0">
                <a:latin typeface="Times New Roman" panose="02020603050405020304" pitchFamily="18" charset="0"/>
                <a:ea typeface="宋体" panose="02010600030101010101" pitchFamily="2" charset="-122"/>
              </a:rPr>
              <a:t>闵可夫斯基距离</a:t>
            </a:r>
            <a:r>
              <a:rPr lang="zh-CN" altLang="en-US" sz="3200" dirty="0">
                <a:latin typeface="Times New Roman" panose="02020603050405020304" pitchFamily="18" charset="0"/>
                <a:ea typeface="宋体" panose="02010600030101010101" pitchFamily="2" charset="-122"/>
              </a:rPr>
              <a:t>特殊形式</a:t>
            </a:r>
            <a:endParaRPr lang="en-US" altLang="zh-CN" sz="3200" dirty="0">
              <a:latin typeface="Times New Roman" panose="02020603050405020304" pitchFamily="18" charset="0"/>
              <a:ea typeface="宋体" panose="02010600030101010101" pitchFamily="2" charset="-122"/>
            </a:endParaRPr>
          </a:p>
        </p:txBody>
      </p:sp>
      <p:sp>
        <p:nvSpPr>
          <p:cNvPr id="133124" name="Rectangle 3"/>
          <p:cNvSpPr>
            <a:spLocks noGrp="1"/>
          </p:cNvSpPr>
          <p:nvPr>
            <p:ph type="body" sz="half" idx="1"/>
          </p:nvPr>
        </p:nvSpPr>
        <p:spPr>
          <a:xfrm>
            <a:off x="228600" y="762000"/>
            <a:ext cx="8915400" cy="5181600"/>
          </a:xfrm>
          <a:ln/>
        </p:spPr>
        <p:txBody>
          <a:bodyPr vert="horz" wrap="square" lIns="91440" tIns="45720" rIns="91440" bIns="45720" anchor="t" anchorCtr="0"/>
          <a:p>
            <a:pPr eaLnBrk="1" hangingPunct="1">
              <a:buClr>
                <a:schemeClr val="folHlink"/>
              </a:buClr>
              <a:buSzPct val="60000"/>
              <a:buFont typeface="Wingdings" panose="05000000000000000000" pitchFamily="2" charset="2"/>
            </a:pPr>
            <a:r>
              <a:rPr lang="en-US" altLang="zh-CN" sz="2400" b="1" i="1" dirty="0">
                <a:latin typeface="Times New Roman" panose="02020603050405020304" pitchFamily="18" charset="0"/>
                <a:ea typeface="宋体" panose="02010600030101010101" pitchFamily="2" charset="-122"/>
              </a:rPr>
              <a:t>h</a:t>
            </a:r>
            <a:r>
              <a:rPr lang="en-US" altLang="zh-CN" sz="2400" b="1" dirty="0">
                <a:latin typeface="Times New Roman" panose="02020603050405020304" pitchFamily="18" charset="0"/>
                <a:ea typeface="宋体" panose="02010600030101010101" pitchFamily="2" charset="-122"/>
              </a:rPr>
              <a:t> = 1</a:t>
            </a:r>
            <a:r>
              <a:rPr lang="zh-CN" altLang="en-US" sz="2400" b="1" dirty="0">
                <a:latin typeface="Times New Roman" panose="02020603050405020304" pitchFamily="18" charset="0"/>
                <a:ea typeface="宋体" panose="02010600030101010101" pitchFamily="2" charset="-122"/>
              </a:rPr>
              <a:t>：曼哈顿（</a:t>
            </a:r>
            <a:r>
              <a:rPr lang="en-US" altLang="zh-CN" sz="2400" b="1" dirty="0">
                <a:solidFill>
                  <a:schemeClr val="hlink"/>
                </a:solidFill>
                <a:latin typeface="Times New Roman" panose="02020603050405020304" pitchFamily="18" charset="0"/>
                <a:ea typeface="宋体" panose="02010600030101010101" pitchFamily="2" charset="-122"/>
              </a:rPr>
              <a:t> Manhattan</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）距离（</a:t>
            </a:r>
            <a:r>
              <a:rPr lang="en-US" altLang="zh-CN" sz="2400" b="1" dirty="0">
                <a:latin typeface="Times New Roman" panose="02020603050405020304" pitchFamily="18" charset="0"/>
                <a:ea typeface="宋体" panose="02010600030101010101" pitchFamily="2" charset="-122"/>
              </a:rPr>
              <a:t>L1</a:t>
            </a:r>
            <a:r>
              <a:rPr lang="zh-CN" altLang="en-US" sz="2400" b="1" dirty="0">
                <a:latin typeface="Times New Roman" panose="02020603050405020304" pitchFamily="18" charset="0"/>
                <a:ea typeface="宋体" panose="02010600030101010101" pitchFamily="2" charset="-122"/>
              </a:rPr>
              <a:t>范数）</a:t>
            </a:r>
            <a:endParaRPr lang="en-US" altLang="zh-CN" sz="2400" b="1" dirty="0">
              <a:latin typeface="Times New Roman" panose="02020603050405020304" pitchFamily="18" charset="0"/>
              <a:ea typeface="宋体" panose="02010600030101010101" pitchFamily="2" charset="-122"/>
            </a:endParaRPr>
          </a:p>
          <a:p>
            <a:pPr lvl="1" eaLnBrk="1" hangingPunct="1">
              <a:spcBef>
                <a:spcPts val="600"/>
              </a:spcBef>
              <a:buClr>
                <a:schemeClr val="hlink"/>
              </a:buClr>
              <a:buSzPct val="55000"/>
              <a:buFont typeface="Wingdings" panose="05000000000000000000" pitchFamily="2" charset="2"/>
            </a:pPr>
            <a:r>
              <a:rPr lang="en-US" altLang="zh-CN" sz="2400" b="1" dirty="0">
                <a:latin typeface="Times New Roman" panose="02020603050405020304" pitchFamily="18" charset="0"/>
                <a:ea typeface="宋体" panose="02010600030101010101" pitchFamily="2" charset="-122"/>
              </a:rPr>
              <a:t>E.g., </a:t>
            </a:r>
            <a:r>
              <a:rPr lang="zh-CN" altLang="en-US" sz="2400" b="1" dirty="0">
                <a:latin typeface="Times New Roman" panose="02020603050405020304" pitchFamily="18" charset="0"/>
                <a:ea typeface="宋体" panose="02010600030101010101" pitchFamily="2" charset="-122"/>
              </a:rPr>
              <a:t>汉明距离：两个向量中不同的</a:t>
            </a:r>
            <a:r>
              <a:rPr lang="en-US" altLang="zh-CN" sz="2400" b="1" dirty="0">
                <a:latin typeface="Times New Roman" panose="02020603050405020304" pitchFamily="18" charset="0"/>
                <a:ea typeface="宋体" panose="02010600030101010101" pitchFamily="2" charset="-122"/>
              </a:rPr>
              <a:t>bit</a:t>
            </a:r>
            <a:r>
              <a:rPr lang="zh-CN" altLang="en-US" sz="2400" b="1" dirty="0">
                <a:latin typeface="Times New Roman" panose="02020603050405020304" pitchFamily="18" charset="0"/>
                <a:ea typeface="宋体" panose="02010600030101010101" pitchFamily="2" charset="-122"/>
              </a:rPr>
              <a:t>数</a:t>
            </a:r>
            <a:endParaRPr lang="en-US" altLang="zh-CN" sz="2400" b="1" dirty="0">
              <a:latin typeface="Times New Roman" panose="02020603050405020304" pitchFamily="18" charset="0"/>
              <a:ea typeface="宋体" panose="02010600030101010101" pitchFamily="2" charset="-122"/>
            </a:endParaRPr>
          </a:p>
          <a:p>
            <a:pPr lvl="1" eaLnBrk="1" hangingPunct="1">
              <a:buClr>
                <a:schemeClr val="hlink"/>
              </a:buClr>
              <a:buSzPct val="55000"/>
              <a:buFont typeface="Wingdings" panose="05000000000000000000" pitchFamily="2" charset="2"/>
            </a:pPr>
            <a:endParaRPr lang="en-US" altLang="zh-CN" sz="2400" b="1" dirty="0">
              <a:latin typeface="Times New Roman" panose="02020603050405020304" pitchFamily="18" charset="0"/>
              <a:ea typeface="宋体" panose="02010600030101010101" pitchFamily="2" charset="-122"/>
            </a:endParaRPr>
          </a:p>
          <a:p>
            <a:pPr eaLnBrk="1" hangingPunct="1">
              <a:buClr>
                <a:schemeClr val="folHlink"/>
              </a:buClr>
              <a:buSzPct val="60000"/>
              <a:buFont typeface="Wingdings" panose="05000000000000000000" pitchFamily="2" charset="2"/>
            </a:pPr>
            <a:endParaRPr lang="en-US" altLang="zh-CN" sz="2400" b="1" i="1" dirty="0">
              <a:latin typeface="Times New Roman" panose="02020603050405020304" pitchFamily="18" charset="0"/>
              <a:ea typeface="宋体" panose="02010600030101010101" pitchFamily="2" charset="-122"/>
            </a:endParaRPr>
          </a:p>
          <a:p>
            <a:pPr eaLnBrk="1" hangingPunct="1">
              <a:buClr>
                <a:schemeClr val="folHlink"/>
              </a:buClr>
              <a:buSzPct val="60000"/>
              <a:buFont typeface="Wingdings" panose="05000000000000000000" pitchFamily="2" charset="2"/>
            </a:pPr>
            <a:r>
              <a:rPr lang="en-US" altLang="zh-CN" sz="2400" b="1" i="1" dirty="0">
                <a:latin typeface="Times New Roman" panose="02020603050405020304" pitchFamily="18" charset="0"/>
                <a:ea typeface="宋体" panose="02010600030101010101" pitchFamily="2" charset="-122"/>
              </a:rPr>
              <a:t>h </a:t>
            </a:r>
            <a:r>
              <a:rPr lang="en-US" altLang="zh-CN" sz="2400" b="1" dirty="0">
                <a:latin typeface="Times New Roman" panose="02020603050405020304" pitchFamily="18" charset="0"/>
                <a:ea typeface="宋体" panose="02010600030101010101" pitchFamily="2" charset="-122"/>
              </a:rPr>
              <a:t>= 2</a:t>
            </a:r>
            <a:r>
              <a:rPr lang="zh-CN" altLang="en-US" sz="2400" b="1" dirty="0">
                <a:latin typeface="Times New Roman" panose="02020603050405020304" pitchFamily="18" charset="0"/>
                <a:ea typeface="宋体" panose="02010600030101010101" pitchFamily="2" charset="-122"/>
              </a:rPr>
              <a:t>：欧式（</a:t>
            </a:r>
            <a:r>
              <a:rPr lang="en-US" altLang="zh-CN" sz="2400" b="1" dirty="0">
                <a:solidFill>
                  <a:schemeClr val="hlink"/>
                </a:solidFill>
                <a:latin typeface="Times New Roman" panose="02020603050405020304" pitchFamily="18" charset="0"/>
                <a:ea typeface="宋体" panose="02010600030101010101" pitchFamily="2" charset="-122"/>
              </a:rPr>
              <a:t>Euclidean</a:t>
            </a:r>
            <a:r>
              <a:rPr lang="zh-CN" altLang="en-US" sz="2400" b="1" dirty="0">
                <a:solidFill>
                  <a:schemeClr val="hlink"/>
                </a:solidFill>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距离（</a:t>
            </a:r>
            <a:r>
              <a:rPr lang="en-US" altLang="zh-CN" sz="2400" b="1" dirty="0">
                <a:latin typeface="Times New Roman" panose="02020603050405020304" pitchFamily="18" charset="0"/>
                <a:ea typeface="宋体" panose="02010600030101010101" pitchFamily="2" charset="-122"/>
              </a:rPr>
              <a:t>L</a:t>
            </a:r>
            <a:r>
              <a:rPr lang="en-US" altLang="zh-CN" sz="2400" b="1" baseline="-25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范数）</a:t>
            </a:r>
            <a:r>
              <a:rPr lang="en-US" altLang="zh-CN" sz="2400" b="1" dirty="0">
                <a:latin typeface="Times New Roman" panose="02020603050405020304" pitchFamily="18" charset="0"/>
                <a:ea typeface="宋体" panose="02010600030101010101" pitchFamily="2" charset="-122"/>
              </a:rPr>
              <a:t> </a:t>
            </a:r>
            <a:endParaRPr lang="en-US" altLang="zh-CN" sz="2400" b="1" dirty="0">
              <a:latin typeface="Times New Roman" panose="02020603050405020304" pitchFamily="18" charset="0"/>
              <a:ea typeface="宋体" panose="02010600030101010101" pitchFamily="2" charset="-122"/>
            </a:endParaRPr>
          </a:p>
          <a:p>
            <a:pPr lvl="4" eaLnBrk="1" hangingPunct="1">
              <a:buClr>
                <a:schemeClr val="accent1"/>
              </a:buClr>
              <a:buSzPct val="50000"/>
              <a:buFont typeface="Wingdings" panose="05000000000000000000" pitchFamily="2" charset="2"/>
            </a:pPr>
            <a:endParaRPr lang="en-US" altLang="zh-CN" sz="2400" b="1" dirty="0">
              <a:latin typeface="Times New Roman" panose="02020603050405020304" pitchFamily="18" charset="0"/>
              <a:ea typeface="宋体" panose="02010600030101010101" pitchFamily="2" charset="-122"/>
            </a:endParaRPr>
          </a:p>
          <a:p>
            <a:pPr eaLnBrk="1" hangingPunct="1">
              <a:buClr>
                <a:schemeClr val="folHlink"/>
              </a:buClr>
              <a:buSzPct val="60000"/>
              <a:buFont typeface="Wingdings" panose="05000000000000000000" pitchFamily="2" charset="2"/>
            </a:pPr>
            <a:endParaRPr lang="en-US" altLang="zh-CN" sz="2400" b="1" i="1" dirty="0">
              <a:latin typeface="Times New Roman" panose="02020603050405020304" pitchFamily="18" charset="0"/>
              <a:ea typeface="宋体" panose="02010600030101010101" pitchFamily="2" charset="-122"/>
            </a:endParaRPr>
          </a:p>
          <a:p>
            <a:pPr eaLnBrk="1" hangingPunct="1">
              <a:buClr>
                <a:schemeClr val="folHlink"/>
              </a:buClr>
              <a:buSzPct val="60000"/>
              <a:buFont typeface="Wingdings" panose="05000000000000000000" pitchFamily="2" charset="2"/>
            </a:pPr>
            <a:r>
              <a:rPr lang="en-US" altLang="zh-CN" sz="2400" b="1" i="1" dirty="0">
                <a:latin typeface="Times New Roman" panose="02020603050405020304" pitchFamily="18" charset="0"/>
                <a:ea typeface="宋体" panose="02010600030101010101" pitchFamily="2" charset="-122"/>
              </a:rPr>
              <a:t>h </a:t>
            </a: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r>
              <a:rPr lang="en-US" altLang="zh-CN"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latin typeface="Times New Roman" panose="02020603050405020304" pitchFamily="18" charset="0"/>
                <a:ea typeface="宋体" panose="02010600030101010101" pitchFamily="2" charset="-122"/>
              </a:rPr>
              <a:t>上确界（</a:t>
            </a:r>
            <a:r>
              <a:rPr lang="en-US" altLang="zh-CN" sz="2400" b="1" dirty="0">
                <a:solidFill>
                  <a:srgbClr val="FF0000"/>
                </a:solidFill>
                <a:latin typeface="Times New Roman" panose="02020603050405020304" pitchFamily="18" charset="0"/>
                <a:ea typeface="宋体" panose="02010600030101010101" pitchFamily="2" charset="-122"/>
              </a:rPr>
              <a:t>S</a:t>
            </a:r>
            <a:r>
              <a:rPr lang="en-US" altLang="zh-CN" sz="2400" b="1" dirty="0">
                <a:solidFill>
                  <a:schemeClr val="hlink"/>
                </a:solidFill>
                <a:latin typeface="Times New Roman" panose="02020603050405020304" pitchFamily="18" charset="0"/>
                <a:ea typeface="宋体" panose="02010600030101010101" pitchFamily="2" charset="-122"/>
              </a:rPr>
              <a:t>upremum</a:t>
            </a:r>
            <a:r>
              <a:rPr lang="zh-CN" altLang="en-US" sz="2400" b="1" dirty="0">
                <a:latin typeface="Times New Roman" panose="02020603050405020304" pitchFamily="18" charset="0"/>
                <a:ea typeface="宋体" panose="02010600030101010101" pitchFamily="2" charset="-122"/>
              </a:rPr>
              <a:t>）距离（</a:t>
            </a:r>
            <a:r>
              <a:rPr lang="en-US" altLang="zh-CN" sz="2400" b="1" dirty="0">
                <a:latin typeface="Times New Roman" panose="02020603050405020304" pitchFamily="18" charset="0"/>
                <a:ea typeface="宋体" panose="02010600030101010101" pitchFamily="2" charset="-122"/>
              </a:rPr>
              <a:t>L</a:t>
            </a:r>
            <a:r>
              <a:rPr lang="en-US" altLang="zh-CN" sz="2400" b="1" baseline="-30000" dirty="0">
                <a:latin typeface="Times New Roman" panose="02020603050405020304" pitchFamily="18" charset="0"/>
                <a:ea typeface="宋体" panose="02010600030101010101" pitchFamily="2" charset="-122"/>
              </a:rPr>
              <a:t>max </a:t>
            </a:r>
            <a:r>
              <a:rPr lang="zh-CN" altLang="en-US" sz="2400" b="1" dirty="0">
                <a:latin typeface="Times New Roman" panose="02020603050405020304" pitchFamily="18" charset="0"/>
                <a:ea typeface="宋体" panose="02010600030101010101" pitchFamily="2" charset="-122"/>
              </a:rPr>
              <a:t>范数或</a:t>
            </a:r>
            <a:r>
              <a:rPr lang="en-US" altLang="zh-CN" sz="2400" b="1" dirty="0">
                <a:latin typeface="Times New Roman" panose="02020603050405020304" pitchFamily="18" charset="0"/>
                <a:ea typeface="宋体" panose="02010600030101010101" pitchFamily="2" charset="-122"/>
              </a:rPr>
              <a:t>L</a:t>
            </a:r>
            <a:r>
              <a:rPr lang="en-US" altLang="zh-CN" sz="2400" b="1" baseline="-30000" dirty="0">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latin typeface="Times New Roman" panose="02020603050405020304" pitchFamily="18" charset="0"/>
                <a:ea typeface="宋体" panose="02010600030101010101" pitchFamily="2" charset="-122"/>
              </a:rPr>
              <a:t>范数）</a:t>
            </a:r>
            <a:endParaRPr lang="en-US" altLang="zh-CN" sz="2400" b="1" dirty="0">
              <a:latin typeface="Times New Roman" panose="02020603050405020304" pitchFamily="18" charset="0"/>
              <a:ea typeface="宋体" panose="02010600030101010101" pitchFamily="2" charset="-122"/>
            </a:endParaRPr>
          </a:p>
          <a:p>
            <a:pPr lvl="1" eaLnBrk="1" hangingPunct="1">
              <a:spcBef>
                <a:spcPts val="1200"/>
              </a:spcBef>
              <a:buClr>
                <a:schemeClr val="hlink"/>
              </a:buClr>
              <a:buSzPct val="55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两个向量属性差绝对值的最大值</a:t>
            </a:r>
            <a:endParaRPr lang="zh-CN" altLang="en-US" sz="2400" b="1" dirty="0">
              <a:latin typeface="Times New Roman" panose="02020603050405020304" pitchFamily="18" charset="0"/>
              <a:ea typeface="宋体" panose="02010600030101010101" pitchFamily="2" charset="-122"/>
            </a:endParaRPr>
          </a:p>
        </p:txBody>
      </p:sp>
      <p:graphicFrame>
        <p:nvGraphicFramePr>
          <p:cNvPr id="133125" name="Object 4"/>
          <p:cNvGraphicFramePr>
            <a:graphicFrameLocks noChangeAspect="1"/>
          </p:cNvGraphicFramePr>
          <p:nvPr/>
        </p:nvGraphicFramePr>
        <p:xfrm>
          <a:off x="1295400" y="3065463"/>
          <a:ext cx="6400800" cy="744537"/>
        </p:xfrm>
        <a:graphic>
          <a:graphicData uri="http://schemas.openxmlformats.org/presentationml/2006/ole">
            <mc:AlternateContent xmlns:mc="http://schemas.openxmlformats.org/markup-compatibility/2006">
              <mc:Choice xmlns:v="urn:schemas-microsoft-com:vml" Requires="v">
                <p:oleObj spid="_x0000_s3080" name="" r:id="rId1" imgW="5003800" imgH="584200" progId="Equation.3">
                  <p:embed/>
                </p:oleObj>
              </mc:Choice>
              <mc:Fallback>
                <p:oleObj name="" r:id="rId1" imgW="5003800" imgH="584200" progId="Equation.3">
                  <p:embed/>
                  <p:pic>
                    <p:nvPicPr>
                      <p:cNvPr id="0" name="图片 3079"/>
                      <p:cNvPicPr/>
                      <p:nvPr/>
                    </p:nvPicPr>
                    <p:blipFill>
                      <a:blip r:embed="rId2"/>
                      <a:stretch>
                        <a:fillRect/>
                      </a:stretch>
                    </p:blipFill>
                    <p:spPr>
                      <a:xfrm>
                        <a:off x="1295400" y="3065463"/>
                        <a:ext cx="6400800" cy="744537"/>
                      </a:xfrm>
                      <a:prstGeom prst="rect">
                        <a:avLst/>
                      </a:prstGeom>
                      <a:noFill/>
                      <a:ln w="38100">
                        <a:noFill/>
                        <a:miter/>
                      </a:ln>
                    </p:spPr>
                  </p:pic>
                </p:oleObj>
              </mc:Fallback>
            </mc:AlternateContent>
          </a:graphicData>
        </a:graphic>
      </p:graphicFrame>
      <p:graphicFrame>
        <p:nvGraphicFramePr>
          <p:cNvPr id="133126" name="Object 5"/>
          <p:cNvGraphicFramePr>
            <a:graphicFrameLocks noGrp="1" noChangeAspect="1"/>
          </p:cNvGraphicFramePr>
          <p:nvPr>
            <p:ph sz="half" idx="2"/>
          </p:nvPr>
        </p:nvGraphicFramePr>
        <p:xfrm>
          <a:off x="1752600" y="1862138"/>
          <a:ext cx="5715000" cy="576262"/>
        </p:xfrm>
        <a:graphic>
          <a:graphicData uri="http://schemas.openxmlformats.org/presentationml/2006/ole">
            <mc:AlternateContent xmlns:mc="http://schemas.openxmlformats.org/markup-compatibility/2006">
              <mc:Choice xmlns:v="urn:schemas-microsoft-com:vml" Requires="v">
                <p:oleObj spid="_x0000_s3081" name="" r:id="rId3" imgW="4292600" imgH="431800" progId="Equation.3">
                  <p:embed/>
                </p:oleObj>
              </mc:Choice>
              <mc:Fallback>
                <p:oleObj name="" r:id="rId3" imgW="4292600" imgH="431800" progId="Equation.3">
                  <p:embed/>
                  <p:pic>
                    <p:nvPicPr>
                      <p:cNvPr id="0" name="图片 3080"/>
                      <p:cNvPicPr/>
                      <p:nvPr/>
                    </p:nvPicPr>
                    <p:blipFill>
                      <a:blip r:embed="rId4"/>
                      <a:srcRect/>
                      <a:stretch>
                        <a:fillRect/>
                      </a:stretch>
                    </p:blipFill>
                    <p:spPr>
                      <a:xfrm>
                        <a:off x="1752600" y="1862138"/>
                        <a:ext cx="5715000" cy="576262"/>
                      </a:xfrm>
                      <a:prstGeom prst="rect">
                        <a:avLst/>
                      </a:prstGeom>
                      <a:noFill/>
                      <a:ln w="38100">
                        <a:miter/>
                      </a:ln>
                    </p:spPr>
                  </p:pic>
                </p:oleObj>
              </mc:Fallback>
            </mc:AlternateContent>
          </a:graphicData>
        </a:graphic>
      </p:graphicFrame>
      <p:pic>
        <p:nvPicPr>
          <p:cNvPr id="133127" name="Picture 10"/>
          <p:cNvPicPr>
            <a:picLocks noChangeAspect="1"/>
          </p:cNvPicPr>
          <p:nvPr/>
        </p:nvPicPr>
        <p:blipFill>
          <a:blip r:embed="rId5"/>
          <a:stretch>
            <a:fillRect/>
          </a:stretch>
        </p:blipFill>
        <p:spPr>
          <a:xfrm>
            <a:off x="1371600" y="4876800"/>
            <a:ext cx="6400800" cy="1060450"/>
          </a:xfrm>
          <a:prstGeom prst="rect">
            <a:avLst/>
          </a:prstGeom>
          <a:noFill/>
          <a:ln w="9525">
            <a:noFill/>
          </a:ln>
        </p:spPr>
      </p:pic>
    </p:spTree>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135171" name="Rectangle 2"/>
          <p:cNvSpPr>
            <a:spLocks noGrp="1"/>
          </p:cNvSpPr>
          <p:nvPr>
            <p:ph type="title"/>
          </p:nvPr>
        </p:nvSpPr>
        <p:spPr>
          <a:ln/>
        </p:spPr>
        <p:txBody>
          <a:bodyPr vert="horz" wrap="square" lIns="91440" tIns="45720" rIns="91440" bIns="45720" anchor="b" anchorCtr="0"/>
          <a:p>
            <a:pPr eaLnBrk="1" hangingPunct="1"/>
            <a:r>
              <a:rPr lang="en-US" altLang="zh-CN" dirty="0">
                <a:ea typeface="宋体" panose="02010600030101010101" pitchFamily="2" charset="-122"/>
              </a:rPr>
              <a:t>Example: Minkowski Distance</a:t>
            </a:r>
            <a:endParaRPr lang="en-US" altLang="zh-CN" dirty="0">
              <a:ea typeface="宋体" panose="02010600030101010101" pitchFamily="2" charset="-122"/>
            </a:endParaRPr>
          </a:p>
        </p:txBody>
      </p:sp>
      <p:sp>
        <p:nvSpPr>
          <p:cNvPr id="135172" name="Text Box 3"/>
          <p:cNvSpPr txBox="1"/>
          <p:nvPr/>
        </p:nvSpPr>
        <p:spPr>
          <a:xfrm>
            <a:off x="6172200" y="1127125"/>
            <a:ext cx="2895600" cy="396875"/>
          </a:xfrm>
          <a:prstGeom prst="rect">
            <a:avLst/>
          </a:prstGeom>
          <a:noFill/>
          <a:ln w="12700">
            <a:noFill/>
          </a:ln>
        </p:spPr>
        <p:txBody>
          <a:bodyPr>
            <a:spAutoFit/>
          </a:bodyPr>
          <a:p>
            <a:pPr>
              <a:spcBef>
                <a:spcPct val="50000"/>
              </a:spcBef>
            </a:pPr>
            <a:r>
              <a:rPr lang="en-US" altLang="zh-CN" sz="2000" b="1" dirty="0">
                <a:latin typeface="Times New Roman" panose="02020603050405020304" pitchFamily="18" charset="0"/>
              </a:rPr>
              <a:t>Dissimilarity Matrices</a:t>
            </a:r>
            <a:endParaRPr lang="en-US" altLang="zh-CN" sz="2000" b="1" dirty="0">
              <a:latin typeface="Times New Roman" panose="02020603050405020304" pitchFamily="18" charset="0"/>
            </a:endParaRPr>
          </a:p>
        </p:txBody>
      </p:sp>
      <p:graphicFrame>
        <p:nvGraphicFramePr>
          <p:cNvPr id="135173" name="Object 4"/>
          <p:cNvGraphicFramePr>
            <a:graphicFrameLocks noChangeAspect="1"/>
          </p:cNvGraphicFramePr>
          <p:nvPr/>
        </p:nvGraphicFramePr>
        <p:xfrm>
          <a:off x="304800" y="1219200"/>
          <a:ext cx="2962275" cy="1363663"/>
        </p:xfrm>
        <a:graphic>
          <a:graphicData uri="http://schemas.openxmlformats.org/presentationml/2006/ole">
            <mc:AlternateContent xmlns:mc="http://schemas.openxmlformats.org/markup-compatibility/2006">
              <mc:Choice xmlns:v="urn:schemas-microsoft-com:vml" Requires="v">
                <p:oleObj spid="_x0000_s3084" name="" r:id="rId1" imgW="2190115" imgH="982345" progId="Excel.Sheet.8">
                  <p:embed/>
                </p:oleObj>
              </mc:Choice>
              <mc:Fallback>
                <p:oleObj name="" r:id="rId1" imgW="2190115" imgH="982345" progId="Excel.Sheet.8">
                  <p:embed/>
                  <p:pic>
                    <p:nvPicPr>
                      <p:cNvPr id="0" name="图片 3083"/>
                      <p:cNvPicPr/>
                      <p:nvPr/>
                    </p:nvPicPr>
                    <p:blipFill>
                      <a:blip r:embed="rId2"/>
                      <a:stretch>
                        <a:fillRect/>
                      </a:stretch>
                    </p:blipFill>
                    <p:spPr>
                      <a:xfrm>
                        <a:off x="304800" y="1219200"/>
                        <a:ext cx="2962275" cy="1363663"/>
                      </a:xfrm>
                      <a:prstGeom prst="rect">
                        <a:avLst/>
                      </a:prstGeom>
                      <a:noFill/>
                      <a:ln w="38100">
                        <a:noFill/>
                        <a:miter/>
                      </a:ln>
                    </p:spPr>
                  </p:pic>
                </p:oleObj>
              </mc:Fallback>
            </mc:AlternateContent>
          </a:graphicData>
        </a:graphic>
      </p:graphicFrame>
      <p:graphicFrame>
        <p:nvGraphicFramePr>
          <p:cNvPr id="135174" name="Object 5"/>
          <p:cNvGraphicFramePr>
            <a:graphicFrameLocks noChangeAspect="1"/>
          </p:cNvGraphicFramePr>
          <p:nvPr/>
        </p:nvGraphicFramePr>
        <p:xfrm>
          <a:off x="3810000" y="1600200"/>
          <a:ext cx="4948238" cy="1320800"/>
        </p:xfrm>
        <a:graphic>
          <a:graphicData uri="http://schemas.openxmlformats.org/presentationml/2006/ole">
            <mc:AlternateContent xmlns:mc="http://schemas.openxmlformats.org/markup-compatibility/2006">
              <mc:Choice xmlns:v="urn:schemas-microsoft-com:vml" Requires="v">
                <p:oleObj spid="_x0000_s3082" name="" r:id="rId3" imgW="3634740" imgH="982345" progId="Excel.Sheet.8">
                  <p:embed/>
                </p:oleObj>
              </mc:Choice>
              <mc:Fallback>
                <p:oleObj name="" r:id="rId3" imgW="3634740" imgH="982345" progId="Excel.Sheet.8">
                  <p:embed/>
                  <p:pic>
                    <p:nvPicPr>
                      <p:cNvPr id="0" name="图片 3081"/>
                      <p:cNvPicPr/>
                      <p:nvPr/>
                    </p:nvPicPr>
                    <p:blipFill>
                      <a:blip r:embed="rId4"/>
                      <a:stretch>
                        <a:fillRect/>
                      </a:stretch>
                    </p:blipFill>
                    <p:spPr>
                      <a:xfrm>
                        <a:off x="3810000" y="1600200"/>
                        <a:ext cx="4948238" cy="1320800"/>
                      </a:xfrm>
                      <a:prstGeom prst="rect">
                        <a:avLst/>
                      </a:prstGeom>
                      <a:noFill/>
                      <a:ln w="38100">
                        <a:noFill/>
                        <a:miter/>
                      </a:ln>
                    </p:spPr>
                  </p:pic>
                </p:oleObj>
              </mc:Fallback>
            </mc:AlternateContent>
          </a:graphicData>
        </a:graphic>
      </p:graphicFrame>
      <p:graphicFrame>
        <p:nvGraphicFramePr>
          <p:cNvPr id="135175" name="Object 6"/>
          <p:cNvGraphicFramePr>
            <a:graphicFrameLocks noChangeAspect="1"/>
          </p:cNvGraphicFramePr>
          <p:nvPr/>
        </p:nvGraphicFramePr>
        <p:xfrm>
          <a:off x="3810000" y="3429000"/>
          <a:ext cx="4948238" cy="1320800"/>
        </p:xfrm>
        <a:graphic>
          <a:graphicData uri="http://schemas.openxmlformats.org/presentationml/2006/ole">
            <mc:AlternateContent xmlns:mc="http://schemas.openxmlformats.org/markup-compatibility/2006">
              <mc:Choice xmlns:v="urn:schemas-microsoft-com:vml" Requires="v">
                <p:oleObj spid="_x0000_s3083" name="" r:id="rId5" imgW="3634740" imgH="982345" progId="Excel.Sheet.8">
                  <p:embed/>
                </p:oleObj>
              </mc:Choice>
              <mc:Fallback>
                <p:oleObj name="" r:id="rId5" imgW="3634740" imgH="982345" progId="Excel.Sheet.8">
                  <p:embed/>
                  <p:pic>
                    <p:nvPicPr>
                      <p:cNvPr id="0" name="图片 3082"/>
                      <p:cNvPicPr/>
                      <p:nvPr/>
                    </p:nvPicPr>
                    <p:blipFill>
                      <a:blip r:embed="rId6"/>
                      <a:stretch>
                        <a:fillRect/>
                      </a:stretch>
                    </p:blipFill>
                    <p:spPr>
                      <a:xfrm>
                        <a:off x="3810000" y="3429000"/>
                        <a:ext cx="4948238" cy="1320800"/>
                      </a:xfrm>
                      <a:prstGeom prst="rect">
                        <a:avLst/>
                      </a:prstGeom>
                      <a:noFill/>
                      <a:ln w="38100">
                        <a:noFill/>
                        <a:miter/>
                      </a:ln>
                    </p:spPr>
                  </p:pic>
                </p:oleObj>
              </mc:Fallback>
            </mc:AlternateContent>
          </a:graphicData>
        </a:graphic>
      </p:graphicFrame>
      <p:graphicFrame>
        <p:nvGraphicFramePr>
          <p:cNvPr id="135176" name="Object 7"/>
          <p:cNvGraphicFramePr>
            <a:graphicFrameLocks noChangeAspect="1"/>
          </p:cNvGraphicFramePr>
          <p:nvPr/>
        </p:nvGraphicFramePr>
        <p:xfrm>
          <a:off x="3810000" y="5254625"/>
          <a:ext cx="4872038" cy="1374775"/>
        </p:xfrm>
        <a:graphic>
          <a:graphicData uri="http://schemas.openxmlformats.org/presentationml/2006/ole">
            <mc:AlternateContent xmlns:mc="http://schemas.openxmlformats.org/markup-compatibility/2006">
              <mc:Choice xmlns:v="urn:schemas-microsoft-com:vml" Requires="v">
                <p:oleObj spid="_x0000_s3085" name="" r:id="rId7" imgW="3634740" imgH="1004570" progId="Excel.Sheet.8">
                  <p:embed/>
                </p:oleObj>
              </mc:Choice>
              <mc:Fallback>
                <p:oleObj name="" r:id="rId7" imgW="3634740" imgH="1004570" progId="Excel.Sheet.8">
                  <p:embed/>
                  <p:pic>
                    <p:nvPicPr>
                      <p:cNvPr id="0" name="图片 3084"/>
                      <p:cNvPicPr/>
                      <p:nvPr/>
                    </p:nvPicPr>
                    <p:blipFill>
                      <a:blip r:embed="rId8"/>
                      <a:stretch>
                        <a:fillRect/>
                      </a:stretch>
                    </p:blipFill>
                    <p:spPr>
                      <a:xfrm>
                        <a:off x="3810000" y="5254625"/>
                        <a:ext cx="4872038" cy="1374775"/>
                      </a:xfrm>
                      <a:prstGeom prst="rect">
                        <a:avLst/>
                      </a:prstGeom>
                      <a:noFill/>
                      <a:ln w="38100">
                        <a:noFill/>
                        <a:miter/>
                      </a:ln>
                    </p:spPr>
                  </p:pic>
                </p:oleObj>
              </mc:Fallback>
            </mc:AlternateContent>
          </a:graphicData>
        </a:graphic>
      </p:graphicFrame>
      <p:sp>
        <p:nvSpPr>
          <p:cNvPr id="135177" name="Rectangle 16"/>
          <p:cNvSpPr/>
          <p:nvPr/>
        </p:nvSpPr>
        <p:spPr>
          <a:xfrm>
            <a:off x="3595688" y="1066800"/>
            <a:ext cx="2576512" cy="457200"/>
          </a:xfrm>
          <a:prstGeom prst="rect">
            <a:avLst/>
          </a:prstGeom>
          <a:noFill/>
          <a:ln w="9525">
            <a:noFill/>
          </a:ln>
        </p:spPr>
        <p:txBody>
          <a:bodyPr>
            <a:spAutoFit/>
          </a:bodyPr>
          <a:p>
            <a:pPr eaLnBrk="1" hangingPunct="1"/>
            <a:r>
              <a:rPr lang="en-US" altLang="zh-CN" b="1" dirty="0">
                <a:latin typeface="Times New Roman" panose="02020603050405020304" pitchFamily="18" charset="0"/>
              </a:rPr>
              <a:t>Manhattan (L</a:t>
            </a:r>
            <a:r>
              <a:rPr lang="en-US" altLang="zh-CN" b="1" baseline="-25000" dirty="0">
                <a:latin typeface="Times New Roman" panose="02020603050405020304" pitchFamily="18" charset="0"/>
              </a:rPr>
              <a:t>1</a:t>
            </a:r>
            <a:r>
              <a:rPr lang="en-US" altLang="zh-CN" b="1" dirty="0">
                <a:latin typeface="Times New Roman" panose="02020603050405020304" pitchFamily="18" charset="0"/>
              </a:rPr>
              <a:t>)</a:t>
            </a:r>
            <a:endParaRPr lang="en-US" altLang="zh-CN" b="1" dirty="0">
              <a:latin typeface="Times New Roman" panose="02020603050405020304" pitchFamily="18" charset="0"/>
            </a:endParaRPr>
          </a:p>
        </p:txBody>
      </p:sp>
      <p:sp>
        <p:nvSpPr>
          <p:cNvPr id="135178" name="Rectangle 17"/>
          <p:cNvSpPr/>
          <p:nvPr/>
        </p:nvSpPr>
        <p:spPr>
          <a:xfrm>
            <a:off x="3581400" y="2967038"/>
            <a:ext cx="2090738" cy="461962"/>
          </a:xfrm>
          <a:prstGeom prst="rect">
            <a:avLst/>
          </a:prstGeom>
          <a:noFill/>
          <a:ln w="9525">
            <a:noFill/>
          </a:ln>
        </p:spPr>
        <p:txBody>
          <a:bodyPr wrap="none">
            <a:spAutoFit/>
          </a:bodyPr>
          <a:p>
            <a:pPr eaLnBrk="1" hangingPunct="1"/>
            <a:r>
              <a:rPr lang="en-US" altLang="zh-CN" b="1" dirty="0">
                <a:latin typeface="Times New Roman" panose="02020603050405020304" pitchFamily="18" charset="0"/>
              </a:rPr>
              <a:t>Euclidean (L</a:t>
            </a:r>
            <a:r>
              <a:rPr lang="en-US" altLang="zh-CN" b="1" baseline="-25000" dirty="0">
                <a:latin typeface="Times New Roman" panose="02020603050405020304" pitchFamily="18" charset="0"/>
              </a:rPr>
              <a:t>2</a:t>
            </a:r>
            <a:r>
              <a:rPr lang="en-US" altLang="zh-CN" b="1" dirty="0">
                <a:latin typeface="Times New Roman" panose="02020603050405020304" pitchFamily="18" charset="0"/>
              </a:rPr>
              <a:t>)</a:t>
            </a:r>
            <a:endParaRPr lang="en-US" altLang="zh-CN" b="1" dirty="0">
              <a:latin typeface="Times New Roman" panose="02020603050405020304" pitchFamily="18" charset="0"/>
            </a:endParaRPr>
          </a:p>
        </p:txBody>
      </p:sp>
      <p:sp>
        <p:nvSpPr>
          <p:cNvPr id="135179" name="Rectangle 18"/>
          <p:cNvSpPr/>
          <p:nvPr/>
        </p:nvSpPr>
        <p:spPr>
          <a:xfrm>
            <a:off x="3657600" y="4800600"/>
            <a:ext cx="1727200" cy="461963"/>
          </a:xfrm>
          <a:prstGeom prst="rect">
            <a:avLst/>
          </a:prstGeom>
          <a:noFill/>
          <a:ln w="9525">
            <a:noFill/>
          </a:ln>
        </p:spPr>
        <p:txBody>
          <a:bodyPr wrap="none">
            <a:spAutoFit/>
          </a:bodyPr>
          <a:p>
            <a:pPr eaLnBrk="1" hangingPunct="1"/>
            <a:r>
              <a:rPr lang="en-US" altLang="zh-CN" b="1" dirty="0">
                <a:latin typeface="Times New Roman" panose="02020603050405020304" pitchFamily="18" charset="0"/>
              </a:rPr>
              <a:t>Supremum </a:t>
            </a:r>
            <a:endParaRPr lang="en-US" altLang="zh-CN" b="1" dirty="0">
              <a:latin typeface="Times New Roman" panose="02020603050405020304" pitchFamily="18" charset="0"/>
            </a:endParaRPr>
          </a:p>
        </p:txBody>
      </p:sp>
      <p:graphicFrame>
        <p:nvGraphicFramePr>
          <p:cNvPr id="135180" name="Object 19"/>
          <p:cNvGraphicFramePr>
            <a:graphicFrameLocks noChangeAspect="1"/>
          </p:cNvGraphicFramePr>
          <p:nvPr/>
        </p:nvGraphicFramePr>
        <p:xfrm>
          <a:off x="265113" y="2819400"/>
          <a:ext cx="3006725" cy="3810000"/>
        </p:xfrm>
        <a:graphic>
          <a:graphicData uri="http://schemas.openxmlformats.org/presentationml/2006/ole">
            <mc:AlternateContent xmlns:mc="http://schemas.openxmlformats.org/markup-compatibility/2006">
              <mc:Choice xmlns:v="urn:schemas-microsoft-com:vml" Requires="v">
                <p:oleObj spid="_x0000_s3091" name="" r:id="rId9" imgW="25773380" imgH="32667575" progId="">
                  <p:embed/>
                </p:oleObj>
              </mc:Choice>
              <mc:Fallback>
                <p:oleObj name="" r:id="rId9" imgW="25773380" imgH="32667575" progId="">
                  <p:embed/>
                  <p:pic>
                    <p:nvPicPr>
                      <p:cNvPr id="0" name="图片 3090"/>
                      <p:cNvPicPr/>
                      <p:nvPr/>
                    </p:nvPicPr>
                    <p:blipFill>
                      <a:blip r:embed="rId10"/>
                      <a:stretch>
                        <a:fillRect/>
                      </a:stretch>
                    </p:blipFill>
                    <p:spPr>
                      <a:xfrm>
                        <a:off x="265113" y="2819400"/>
                        <a:ext cx="3006725" cy="3810000"/>
                      </a:xfrm>
                      <a:prstGeom prst="rect">
                        <a:avLst/>
                      </a:prstGeom>
                      <a:noFill/>
                      <a:ln w="38100">
                        <a:noFill/>
                        <a:miter/>
                      </a:ln>
                    </p:spPr>
                  </p:pic>
                </p:oleObj>
              </mc:Fallback>
            </mc:AlternateContent>
          </a:graphicData>
        </a:graphic>
      </p:graphicFrame>
    </p:spTree>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37219" name="Rectangle 2"/>
          <p:cNvSpPr>
            <a:spLocks noGrp="1"/>
          </p:cNvSpPr>
          <p:nvPr>
            <p:ph type="title"/>
          </p:nvPr>
        </p:nvSpPr>
        <p:spPr>
          <a:xfrm>
            <a:off x="1219200" y="0"/>
            <a:ext cx="6553200" cy="630238"/>
          </a:xfrm>
          <a:ln/>
        </p:spPr>
        <p:txBody>
          <a:bodyPr vert="horz" wrap="square" lIns="92075" tIns="46038" rIns="92075" bIns="46038" anchor="ctr" anchorCtr="0"/>
          <a:p>
            <a:pPr eaLnBrk="1" hangingPunct="1"/>
            <a:r>
              <a:rPr lang="zh-CN" altLang="en-US" sz="3200" dirty="0">
                <a:solidFill>
                  <a:srgbClr val="170981"/>
                </a:solidFill>
                <a:ea typeface="宋体" panose="02010600030101010101" pitchFamily="2" charset="-122"/>
              </a:rPr>
              <a:t>有序变量</a:t>
            </a:r>
            <a:r>
              <a:rPr lang="en-US" altLang="zh-CN" sz="3200" dirty="0">
                <a:solidFill>
                  <a:srgbClr val="170981"/>
                </a:solidFill>
                <a:ea typeface="宋体" panose="02010600030101010101" pitchFamily="2" charset="-122"/>
              </a:rPr>
              <a:t>Ordinal Variables</a:t>
            </a:r>
            <a:endParaRPr lang="en-US" altLang="zh-CN" sz="3200" dirty="0">
              <a:solidFill>
                <a:srgbClr val="170981"/>
              </a:solidFill>
              <a:ea typeface="宋体" panose="02010600030101010101" pitchFamily="2" charset="-122"/>
            </a:endParaRPr>
          </a:p>
        </p:txBody>
      </p:sp>
      <p:sp>
        <p:nvSpPr>
          <p:cNvPr id="137220" name="Rectangle 3"/>
          <p:cNvSpPr>
            <a:spLocks noGrp="1"/>
          </p:cNvSpPr>
          <p:nvPr>
            <p:ph idx="1"/>
          </p:nvPr>
        </p:nvSpPr>
        <p:spPr>
          <a:xfrm>
            <a:off x="228600" y="762000"/>
            <a:ext cx="8458200" cy="5181600"/>
          </a:xfrm>
          <a:ln/>
        </p:spPr>
        <p:txBody>
          <a:bodyPr vert="horz" wrap="square" lIns="92075" tIns="46038" rIns="92075" bIns="46038" anchor="t" anchorCtr="0"/>
          <a:p>
            <a:pPr eaLnBrk="1" hangingPunct="1">
              <a:lnSpc>
                <a:spcPct val="110000"/>
              </a:lnSpc>
              <a:spcBef>
                <a:spcPts val="1200"/>
              </a:spcBef>
            </a:pPr>
            <a:r>
              <a:rPr lang="zh-CN" altLang="en-US" sz="2400" b="1" dirty="0">
                <a:latin typeface="Times New Roman" panose="02020603050405020304" pitchFamily="18" charset="0"/>
                <a:ea typeface="宋体" panose="02010600030101010101" pitchFamily="2" charset="-122"/>
              </a:rPr>
              <a:t>一个序数属性可以离散的或连续的</a:t>
            </a:r>
            <a:endParaRPr lang="en-US" altLang="zh-CN" sz="2400" b="1" dirty="0">
              <a:latin typeface="Times New Roman" panose="02020603050405020304" pitchFamily="18" charset="0"/>
              <a:ea typeface="宋体" panose="02010600030101010101" pitchFamily="2" charset="-122"/>
            </a:endParaRPr>
          </a:p>
          <a:p>
            <a:pPr eaLnBrk="1" hangingPunct="1">
              <a:lnSpc>
                <a:spcPct val="110000"/>
              </a:lnSpc>
              <a:spcBef>
                <a:spcPts val="1200"/>
              </a:spcBef>
            </a:pPr>
            <a:r>
              <a:rPr lang="zh-CN" altLang="en-US" sz="2400" b="1" dirty="0">
                <a:latin typeface="Times New Roman" panose="02020603050405020304" pitchFamily="18" charset="0"/>
                <a:ea typeface="宋体" panose="02010600030101010101" pitchFamily="2" charset="-122"/>
              </a:rPr>
              <a:t>序数属性的顺序是有用信息</a:t>
            </a:r>
            <a:r>
              <a:rPr lang="en-US" altLang="zh-CN" sz="2400" b="1" dirty="0">
                <a:latin typeface="Times New Roman" panose="02020603050405020304" pitchFamily="18" charset="0"/>
                <a:ea typeface="宋体" panose="02010600030101010101" pitchFamily="2" charset="-122"/>
              </a:rPr>
              <a:t>, e.g., </a:t>
            </a:r>
            <a:r>
              <a:rPr lang="zh-CN" altLang="en-US" sz="2400" b="1" dirty="0">
                <a:latin typeface="Times New Roman" panose="02020603050405020304" pitchFamily="18" charset="0"/>
                <a:ea typeface="宋体" panose="02010600030101010101" pitchFamily="2" charset="-122"/>
              </a:rPr>
              <a:t>排序</a:t>
            </a:r>
            <a:endParaRPr lang="en-US" altLang="zh-CN" sz="2400" b="1" dirty="0">
              <a:latin typeface="Times New Roman" panose="02020603050405020304" pitchFamily="18" charset="0"/>
              <a:ea typeface="宋体" panose="02010600030101010101" pitchFamily="2" charset="-122"/>
            </a:endParaRPr>
          </a:p>
          <a:p>
            <a:pPr lvl="1" eaLnBrk="1" hangingPunct="1">
              <a:lnSpc>
                <a:spcPct val="110000"/>
              </a:lnSpc>
              <a:spcBef>
                <a:spcPts val="1200"/>
              </a:spcBef>
            </a:pPr>
            <a:r>
              <a:rPr lang="zh-CN" altLang="en-US" sz="2400" b="1" dirty="0">
                <a:latin typeface="Times New Roman" panose="02020603050405020304" pitchFamily="18" charset="0"/>
                <a:ea typeface="宋体" panose="02010600030101010101" pitchFamily="2" charset="-122"/>
              </a:rPr>
              <a:t>类似于连续数值的离散化结果</a:t>
            </a:r>
            <a:endParaRPr lang="en-US" altLang="zh-CN" sz="2400" b="1" dirty="0">
              <a:latin typeface="Times New Roman" panose="02020603050405020304" pitchFamily="18" charset="0"/>
              <a:ea typeface="宋体" panose="02010600030101010101" pitchFamily="2" charset="-122"/>
            </a:endParaRPr>
          </a:p>
          <a:p>
            <a:pPr lvl="1" eaLnBrk="1" hangingPunct="1">
              <a:lnSpc>
                <a:spcPct val="110000"/>
              </a:lnSpc>
              <a:spcBef>
                <a:spcPts val="1200"/>
              </a:spcBef>
            </a:pPr>
            <a:r>
              <a:rPr lang="zh-CN" altLang="en-US" sz="2400" b="1" dirty="0">
                <a:latin typeface="Times New Roman" panose="02020603050405020304" pitchFamily="18" charset="0"/>
                <a:ea typeface="宋体" panose="02010600030101010101" pitchFamily="2" charset="-122"/>
              </a:rPr>
              <a:t>用它们的序代替</a:t>
            </a:r>
            <a:r>
              <a:rPr lang="en-US" altLang="zh-CN" sz="2400" b="1" i="1" dirty="0">
                <a:latin typeface="Times New Roman" panose="02020603050405020304" pitchFamily="18" charset="0"/>
                <a:ea typeface="宋体" panose="02010600030101010101" pitchFamily="2" charset="-122"/>
              </a:rPr>
              <a:t>x</a:t>
            </a:r>
            <a:r>
              <a:rPr lang="en-US" altLang="zh-CN" sz="2400" b="1" i="1" baseline="-25000" dirty="0">
                <a:latin typeface="Times New Roman" panose="02020603050405020304" pitchFamily="18" charset="0"/>
                <a:ea typeface="宋体" panose="02010600030101010101" pitchFamily="2" charset="-122"/>
              </a:rPr>
              <a:t>if</a:t>
            </a:r>
            <a:endParaRPr lang="zh-CN" altLang="en-US" sz="2400" b="1" dirty="0">
              <a:latin typeface="Times New Roman" panose="02020603050405020304" pitchFamily="18" charset="0"/>
              <a:ea typeface="宋体" panose="02010600030101010101" pitchFamily="2" charset="-122"/>
            </a:endParaRPr>
          </a:p>
          <a:p>
            <a:pPr lvl="1" eaLnBrk="1" hangingPunct="1">
              <a:lnSpc>
                <a:spcPct val="110000"/>
              </a:lnSpc>
              <a:spcBef>
                <a:spcPts val="1200"/>
              </a:spcBef>
            </a:pPr>
            <a:r>
              <a:rPr lang="zh-CN" altLang="en-US" sz="2400" b="1" dirty="0">
                <a:latin typeface="Times New Roman" panose="02020603050405020304" pitchFamily="18" charset="0"/>
                <a:ea typeface="宋体" panose="02010600030101010101" pitchFamily="2" charset="-122"/>
              </a:rPr>
              <a:t>映射每一个变量的范围于</a:t>
            </a:r>
            <a:r>
              <a:rPr lang="en-US" altLang="zh-CN" sz="2400" b="1" dirty="0">
                <a:latin typeface="Times New Roman" panose="02020603050405020304" pitchFamily="18" charset="0"/>
                <a:ea typeface="宋体" panose="02010600030101010101" pitchFamily="2" charset="-122"/>
              </a:rPr>
              <a:t>[0,1]</a:t>
            </a:r>
            <a:r>
              <a:rPr lang="zh-CN" altLang="en-US" sz="2400" b="1" dirty="0">
                <a:latin typeface="Times New Roman" panose="02020603050405020304" pitchFamily="18" charset="0"/>
                <a:ea typeface="宋体" panose="02010600030101010101" pitchFamily="2" charset="-122"/>
              </a:rPr>
              <a:t>，用如下支代替第</a:t>
            </a:r>
            <a:r>
              <a:rPr lang="en-US" altLang="zh-CN" sz="2400" b="1" i="1" dirty="0">
                <a:latin typeface="Times New Roman" panose="02020603050405020304" pitchFamily="18" charset="0"/>
                <a:ea typeface="宋体" panose="02010600030101010101" pitchFamily="2" charset="-122"/>
              </a:rPr>
              <a:t>f</a:t>
            </a:r>
            <a:r>
              <a:rPr lang="en-US" altLang="zh-CN" sz="2400" b="1" dirty="0">
                <a:latin typeface="Times New Roman" panose="02020603050405020304" pitchFamily="18" charset="0"/>
                <a:ea typeface="宋体" panose="02010600030101010101" pitchFamily="2" charset="-122"/>
              </a:rPr>
              <a:t>-th</a:t>
            </a:r>
            <a:r>
              <a:rPr lang="zh-CN" altLang="en-US" sz="2400" b="1" dirty="0">
                <a:latin typeface="Times New Roman" panose="02020603050405020304" pitchFamily="18" charset="0"/>
                <a:ea typeface="宋体" panose="02010600030101010101" pitchFamily="2" charset="-122"/>
              </a:rPr>
              <a:t>变量的</a:t>
            </a:r>
            <a:r>
              <a:rPr lang="en-US" altLang="zh-CN" sz="2400" b="1" i="1" dirty="0">
                <a:latin typeface="Times New Roman" panose="02020603050405020304" pitchFamily="18" charset="0"/>
                <a:ea typeface="宋体" panose="02010600030101010101" pitchFamily="2" charset="-122"/>
              </a:rPr>
              <a:t>i</a:t>
            </a:r>
            <a:r>
              <a:rPr lang="en-US" altLang="zh-CN" sz="2400" b="1" dirty="0">
                <a:latin typeface="Times New Roman" panose="02020603050405020304" pitchFamily="18" charset="0"/>
                <a:ea typeface="宋体" panose="02010600030101010101" pitchFamily="2" charset="-122"/>
              </a:rPr>
              <a:t>-th</a:t>
            </a:r>
            <a:r>
              <a:rPr lang="zh-CN" altLang="en-US" sz="2400" b="1" dirty="0">
                <a:latin typeface="Times New Roman" panose="02020603050405020304" pitchFamily="18" charset="0"/>
                <a:ea typeface="宋体" panose="02010600030101010101" pitchFamily="2" charset="-122"/>
              </a:rPr>
              <a:t>对象</a:t>
            </a:r>
            <a:endParaRPr lang="en-US" altLang="zh-CN" sz="2400" b="1" dirty="0">
              <a:latin typeface="Times New Roman" panose="02020603050405020304" pitchFamily="18" charset="0"/>
              <a:ea typeface="宋体" panose="02010600030101010101" pitchFamily="2" charset="-122"/>
            </a:endParaRPr>
          </a:p>
          <a:p>
            <a:pPr lvl="1" eaLnBrk="1" hangingPunct="1">
              <a:lnSpc>
                <a:spcPct val="110000"/>
              </a:lnSpc>
            </a:pPr>
            <a:endParaRPr lang="en-US" altLang="zh-CN" sz="2400" b="1" dirty="0">
              <a:latin typeface="Times New Roman" panose="02020603050405020304" pitchFamily="18" charset="0"/>
              <a:ea typeface="宋体" panose="02010600030101010101" pitchFamily="2" charset="-122"/>
            </a:endParaRPr>
          </a:p>
          <a:p>
            <a:pPr lvl="1" eaLnBrk="1" hangingPunct="1">
              <a:lnSpc>
                <a:spcPct val="110000"/>
              </a:lnSpc>
            </a:pPr>
            <a:endParaRPr lang="en-US" altLang="zh-CN" sz="2400" b="1" dirty="0">
              <a:latin typeface="Times New Roman" panose="02020603050405020304" pitchFamily="18" charset="0"/>
              <a:ea typeface="宋体" panose="02010600030101010101" pitchFamily="2" charset="-122"/>
            </a:endParaRPr>
          </a:p>
          <a:p>
            <a:pPr lvl="1" eaLnBrk="1" hangingPunct="1">
              <a:lnSpc>
                <a:spcPct val="110000"/>
              </a:lnSpc>
            </a:pPr>
            <a:r>
              <a:rPr lang="zh-CN" altLang="en-US" sz="2400" b="1" dirty="0">
                <a:latin typeface="Times New Roman" panose="02020603050405020304" pitchFamily="18" charset="0"/>
                <a:ea typeface="宋体" panose="02010600030101010101" pitchFamily="2" charset="-122"/>
              </a:rPr>
              <a:t>距离计算方法与数值属性一致</a:t>
            </a:r>
            <a:endParaRPr lang="en-US" altLang="zh-CN" sz="2400" b="1" dirty="0">
              <a:latin typeface="Times New Roman" panose="02020603050405020304" pitchFamily="18" charset="0"/>
              <a:ea typeface="宋体" panose="02010600030101010101" pitchFamily="2" charset="-122"/>
            </a:endParaRPr>
          </a:p>
        </p:txBody>
      </p:sp>
      <p:graphicFrame>
        <p:nvGraphicFramePr>
          <p:cNvPr id="137221" name="Object 4"/>
          <p:cNvGraphicFramePr>
            <a:graphicFrameLocks noChangeAspect="1"/>
          </p:cNvGraphicFramePr>
          <p:nvPr/>
        </p:nvGraphicFramePr>
        <p:xfrm>
          <a:off x="3203575" y="3810000"/>
          <a:ext cx="2359025" cy="782638"/>
        </p:xfrm>
        <a:graphic>
          <a:graphicData uri="http://schemas.openxmlformats.org/presentationml/2006/ole">
            <mc:AlternateContent xmlns:mc="http://schemas.openxmlformats.org/markup-compatibility/2006">
              <mc:Choice xmlns:v="urn:schemas-microsoft-com:vml" Requires="v">
                <p:oleObj spid="_x0000_s3089" name="" r:id="rId1" imgW="1130300" imgH="685800" progId="Equation.3">
                  <p:embed/>
                </p:oleObj>
              </mc:Choice>
              <mc:Fallback>
                <p:oleObj name="" r:id="rId1" imgW="1130300" imgH="685800" progId="Equation.3">
                  <p:embed/>
                  <p:pic>
                    <p:nvPicPr>
                      <p:cNvPr id="0" name="图片 3088"/>
                      <p:cNvPicPr/>
                      <p:nvPr/>
                    </p:nvPicPr>
                    <p:blipFill>
                      <a:blip r:embed="rId2"/>
                      <a:stretch>
                        <a:fillRect/>
                      </a:stretch>
                    </p:blipFill>
                    <p:spPr>
                      <a:xfrm>
                        <a:off x="3203575" y="3810000"/>
                        <a:ext cx="2359025" cy="782638"/>
                      </a:xfrm>
                      <a:prstGeom prst="rect">
                        <a:avLst/>
                      </a:prstGeom>
                      <a:noFill/>
                      <a:ln w="38100">
                        <a:noFill/>
                        <a:miter/>
                      </a:ln>
                    </p:spPr>
                  </p:pic>
                </p:oleObj>
              </mc:Fallback>
            </mc:AlternateContent>
          </a:graphicData>
        </a:graphic>
      </p:graphicFrame>
      <p:graphicFrame>
        <p:nvGraphicFramePr>
          <p:cNvPr id="137222" name="Object 5"/>
          <p:cNvGraphicFramePr>
            <a:graphicFrameLocks noChangeAspect="1"/>
          </p:cNvGraphicFramePr>
          <p:nvPr/>
        </p:nvGraphicFramePr>
        <p:xfrm>
          <a:off x="4038600" y="2528888"/>
          <a:ext cx="2209800" cy="442912"/>
        </p:xfrm>
        <a:graphic>
          <a:graphicData uri="http://schemas.openxmlformats.org/presentationml/2006/ole">
            <mc:AlternateContent xmlns:mc="http://schemas.openxmlformats.org/markup-compatibility/2006">
              <mc:Choice xmlns:v="urn:schemas-microsoft-com:vml" Requires="v">
                <p:oleObj spid="_x0000_s3090" name="" r:id="rId3" imgW="1397000" imgH="368300" progId="Equation.3">
                  <p:embed/>
                </p:oleObj>
              </mc:Choice>
              <mc:Fallback>
                <p:oleObj name="" r:id="rId3" imgW="1397000" imgH="368300" progId="Equation.3">
                  <p:embed/>
                  <p:pic>
                    <p:nvPicPr>
                      <p:cNvPr id="0" name="图片 3089"/>
                      <p:cNvPicPr/>
                      <p:nvPr/>
                    </p:nvPicPr>
                    <p:blipFill>
                      <a:blip r:embed="rId4"/>
                      <a:stretch>
                        <a:fillRect/>
                      </a:stretch>
                    </p:blipFill>
                    <p:spPr>
                      <a:xfrm>
                        <a:off x="4038600" y="2528888"/>
                        <a:ext cx="2209800" cy="442912"/>
                      </a:xfrm>
                      <a:prstGeom prst="rect">
                        <a:avLst/>
                      </a:prstGeom>
                      <a:noFill/>
                      <a:ln w="38100">
                        <a:noFill/>
                        <a:miter/>
                      </a:ln>
                    </p:spPr>
                  </p:pic>
                </p:oleObj>
              </mc:Fallback>
            </mc:AlternateContent>
          </a:graphicData>
        </a:graphic>
      </p:graphicFrame>
    </p:spTree>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39267" name="Rectangle 2"/>
          <p:cNvSpPr>
            <a:spLocks noGrp="1"/>
          </p:cNvSpPr>
          <p:nvPr>
            <p:ph type="title"/>
          </p:nvPr>
        </p:nvSpPr>
        <p:spPr>
          <a:xfrm>
            <a:off x="152400" y="76200"/>
            <a:ext cx="8763000" cy="609600"/>
          </a:xfrm>
          <a:ln/>
        </p:spPr>
        <p:txBody>
          <a:bodyPr vert="horz" wrap="square" lIns="91440" tIns="45720" rIns="91440" bIns="45720" anchor="b" anchorCtr="0"/>
          <a:p>
            <a:pPr eaLnBrk="1" hangingPunct="1"/>
            <a:r>
              <a:rPr lang="zh-CN" altLang="en-US" dirty="0">
                <a:ea typeface="宋体" panose="02010600030101010101" pitchFamily="2" charset="-122"/>
              </a:rPr>
              <a:t>混合型属性 </a:t>
            </a:r>
            <a:endParaRPr lang="en-US" altLang="zh-CN" dirty="0">
              <a:ea typeface="宋体" panose="02010600030101010101" pitchFamily="2" charset="-122"/>
            </a:endParaRPr>
          </a:p>
        </p:txBody>
      </p:sp>
      <p:sp>
        <p:nvSpPr>
          <p:cNvPr id="139268" name="Rectangle 3"/>
          <p:cNvSpPr>
            <a:spLocks noGrp="1"/>
          </p:cNvSpPr>
          <p:nvPr>
            <p:ph type="body" sz="half" idx="1"/>
          </p:nvPr>
        </p:nvSpPr>
        <p:spPr>
          <a:xfrm>
            <a:off x="304800" y="990600"/>
            <a:ext cx="8534400" cy="5181600"/>
          </a:xfrm>
          <a:ln/>
        </p:spPr>
        <p:txBody>
          <a:bodyPr vert="horz" wrap="square" lIns="91440" tIns="45720" rIns="91440" bIns="45720" anchor="t" anchorCtr="0"/>
          <a:p>
            <a:pPr eaLnBrk="1" hangingPunct="1">
              <a:buClr>
                <a:schemeClr val="folHlink"/>
              </a:buClr>
              <a:buSzPct val="60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实际处理的数据集可能会包含所有类型的属性</a:t>
            </a:r>
            <a:endParaRPr lang="en-US" altLang="zh-CN" sz="2400" b="1" dirty="0">
              <a:latin typeface="Times New Roman" panose="02020603050405020304" pitchFamily="18" charset="0"/>
              <a:ea typeface="宋体" panose="02010600030101010101" pitchFamily="2" charset="-122"/>
            </a:endParaRPr>
          </a:p>
          <a:p>
            <a:pPr lvl="1" eaLnBrk="1" hangingPunct="1">
              <a:buClr>
                <a:schemeClr val="hlink"/>
              </a:buClr>
              <a:buSzPct val="55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标称属性</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对称二元属性</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非对称二元属性</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数值属性</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序数属性</a:t>
            </a:r>
            <a:endParaRPr lang="en-US" altLang="zh-CN" sz="2400" b="1" dirty="0">
              <a:latin typeface="Times New Roman" panose="02020603050405020304" pitchFamily="18" charset="0"/>
              <a:ea typeface="宋体" panose="02010600030101010101" pitchFamily="2" charset="-122"/>
            </a:endParaRPr>
          </a:p>
          <a:p>
            <a:pPr lvl="1" eaLnBrk="1" hangingPunct="1">
              <a:buClr>
                <a:schemeClr val="hlink"/>
              </a:buClr>
              <a:buSzPct val="55000"/>
              <a:buFont typeface="Wingdings" panose="05000000000000000000" pitchFamily="2" charset="2"/>
            </a:pPr>
            <a:endParaRPr lang="en-US" altLang="zh-CN" sz="2400" b="1" dirty="0">
              <a:latin typeface="Times New Roman" panose="02020603050405020304" pitchFamily="18" charset="0"/>
              <a:ea typeface="宋体" panose="02010600030101010101" pitchFamily="2" charset="-122"/>
            </a:endParaRPr>
          </a:p>
          <a:p>
            <a:pPr eaLnBrk="1" hangingPunct="1">
              <a:buClr>
                <a:schemeClr val="folHlink"/>
              </a:buClr>
              <a:buSzPct val="60000"/>
              <a:buFont typeface="Wingdings" panose="05000000000000000000" pitchFamily="2" charset="2"/>
            </a:pPr>
            <a:r>
              <a:rPr lang="zh-CN" altLang="en-US" sz="2400" b="1" dirty="0">
                <a:latin typeface="Times New Roman" panose="02020603050405020304" pitchFamily="18" charset="0"/>
                <a:ea typeface="宋体" panose="02010600030101010101" pitchFamily="2" charset="-122"/>
              </a:rPr>
              <a:t>可以用加权法计算合并的影响</a:t>
            </a:r>
            <a:endParaRPr lang="en-US" altLang="zh-CN" sz="2400" b="1" i="1" dirty="0">
              <a:latin typeface="Times New Roman" panose="02020603050405020304" pitchFamily="18" charset="0"/>
              <a:ea typeface="宋体" panose="02010600030101010101" pitchFamily="2" charset="-122"/>
            </a:endParaRPr>
          </a:p>
          <a:p>
            <a:pPr lvl="1" eaLnBrk="1" hangingPunct="1">
              <a:buClr>
                <a:schemeClr val="hlink"/>
              </a:buClr>
              <a:buSzPct val="55000"/>
              <a:buFont typeface="Wingdings" panose="05000000000000000000" pitchFamily="2" charset="2"/>
            </a:pPr>
            <a:endParaRPr lang="en-US" altLang="zh-CN" sz="2400" b="1" i="1" dirty="0">
              <a:latin typeface="Times New Roman" panose="02020603050405020304" pitchFamily="18" charset="0"/>
              <a:ea typeface="宋体" panose="02010600030101010101" pitchFamily="2" charset="-122"/>
            </a:endParaRPr>
          </a:p>
          <a:p>
            <a:pPr lvl="1" eaLnBrk="1" hangingPunct="1">
              <a:spcBef>
                <a:spcPts val="1200"/>
              </a:spcBef>
              <a:buClr>
                <a:schemeClr val="hlink"/>
              </a:buClr>
              <a:buSzPct val="55000"/>
              <a:buFont typeface="Wingdings" panose="05000000000000000000" pitchFamily="2" charset="2"/>
            </a:pPr>
            <a:r>
              <a:rPr lang="en-US" altLang="zh-CN" sz="2400" b="1" i="1" dirty="0">
                <a:latin typeface="Times New Roman" panose="02020603050405020304" pitchFamily="18" charset="0"/>
                <a:ea typeface="宋体" panose="02010600030101010101" pitchFamily="2" charset="-122"/>
              </a:rPr>
              <a:t>f</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是二进制或标称</a:t>
            </a:r>
            <a:r>
              <a:rPr lang="en-US" altLang="zh-CN" sz="2400" b="1"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lvl="2" eaLnBrk="1" hangingPunct="1">
              <a:spcBef>
                <a:spcPts val="1200"/>
              </a:spcBef>
              <a:buClr>
                <a:schemeClr val="folHlink"/>
              </a:buClr>
              <a:buSzPct val="50000"/>
              <a:buFont typeface="Wingdings" panose="05000000000000000000" pitchFamily="2" charset="2"/>
              <a:buNone/>
            </a:pPr>
            <a:r>
              <a:rPr lang="en-US" altLang="zh-CN" b="1" dirty="0">
                <a:latin typeface="Times New Roman" panose="02020603050405020304" pitchFamily="18" charset="0"/>
                <a:ea typeface="宋体" panose="02010600030101010101" pitchFamily="2" charset="-122"/>
              </a:rPr>
              <a:t>d</a:t>
            </a:r>
            <a:r>
              <a:rPr lang="en-US" altLang="zh-CN" b="1" baseline="-25000" dirty="0">
                <a:latin typeface="Times New Roman" panose="02020603050405020304" pitchFamily="18" charset="0"/>
                <a:ea typeface="宋体" panose="02010600030101010101" pitchFamily="2" charset="-122"/>
              </a:rPr>
              <a:t>ij</a:t>
            </a:r>
            <a:r>
              <a:rPr lang="en-US" altLang="zh-CN" b="1" baseline="30000" dirty="0">
                <a:latin typeface="Times New Roman" panose="02020603050405020304" pitchFamily="18" charset="0"/>
                <a:ea typeface="宋体" panose="02010600030101010101" pitchFamily="2" charset="-122"/>
              </a:rPr>
              <a:t>(f)</a:t>
            </a:r>
            <a:r>
              <a:rPr lang="en-US" altLang="zh-CN" b="1" dirty="0">
                <a:latin typeface="Times New Roman" panose="02020603050405020304" pitchFamily="18" charset="0"/>
                <a:ea typeface="宋体" panose="02010600030101010101" pitchFamily="2" charset="-122"/>
              </a:rPr>
              <a:t> = 0  if x</a:t>
            </a:r>
            <a:r>
              <a:rPr lang="en-US" altLang="zh-CN" b="1" baseline="-25000" dirty="0">
                <a:latin typeface="Times New Roman" panose="02020603050405020304" pitchFamily="18" charset="0"/>
                <a:ea typeface="宋体" panose="02010600030101010101" pitchFamily="2" charset="-122"/>
              </a:rPr>
              <a:t>if </a:t>
            </a:r>
            <a:r>
              <a:rPr lang="en-US" altLang="zh-CN" b="1" dirty="0">
                <a:latin typeface="Times New Roman" panose="02020603050405020304" pitchFamily="18" charset="0"/>
                <a:ea typeface="宋体" panose="02010600030101010101" pitchFamily="2" charset="-122"/>
              </a:rPr>
              <a:t>= x</a:t>
            </a:r>
            <a:r>
              <a:rPr lang="en-US" altLang="zh-CN" b="1" baseline="-25000" dirty="0">
                <a:latin typeface="Times New Roman" panose="02020603050405020304" pitchFamily="18" charset="0"/>
                <a:ea typeface="宋体" panose="02010600030101010101" pitchFamily="2" charset="-122"/>
              </a:rPr>
              <a:t>jf</a:t>
            </a:r>
            <a:r>
              <a:rPr lang="en-US" altLang="zh-CN" b="1" dirty="0">
                <a:latin typeface="Times New Roman" panose="02020603050405020304" pitchFamily="18" charset="0"/>
                <a:ea typeface="宋体" panose="02010600030101010101" pitchFamily="2" charset="-122"/>
              </a:rPr>
              <a:t> , or d</a:t>
            </a:r>
            <a:r>
              <a:rPr lang="en-US" altLang="zh-CN" b="1" baseline="-25000" dirty="0">
                <a:latin typeface="Times New Roman" panose="02020603050405020304" pitchFamily="18" charset="0"/>
                <a:ea typeface="宋体" panose="02010600030101010101" pitchFamily="2" charset="-122"/>
              </a:rPr>
              <a:t>ij</a:t>
            </a:r>
            <a:r>
              <a:rPr lang="en-US" altLang="zh-CN" b="1" baseline="30000" dirty="0">
                <a:latin typeface="Times New Roman" panose="02020603050405020304" pitchFamily="18" charset="0"/>
                <a:ea typeface="宋体" panose="02010600030101010101" pitchFamily="2" charset="-122"/>
              </a:rPr>
              <a:t>(f)</a:t>
            </a:r>
            <a:r>
              <a:rPr lang="en-US" altLang="zh-CN" b="1" dirty="0">
                <a:latin typeface="Times New Roman" panose="02020603050405020304" pitchFamily="18" charset="0"/>
                <a:ea typeface="宋体" panose="02010600030101010101" pitchFamily="2" charset="-122"/>
              </a:rPr>
              <a:t> = 1 otherwise</a:t>
            </a:r>
            <a:endParaRPr lang="en-US" altLang="zh-CN" b="1" dirty="0">
              <a:latin typeface="Times New Roman" panose="02020603050405020304" pitchFamily="18" charset="0"/>
              <a:ea typeface="宋体" panose="02010600030101010101" pitchFamily="2" charset="-122"/>
            </a:endParaRPr>
          </a:p>
          <a:p>
            <a:pPr lvl="1" eaLnBrk="1" hangingPunct="1">
              <a:spcBef>
                <a:spcPts val="1200"/>
              </a:spcBef>
              <a:buClr>
                <a:schemeClr val="hlink"/>
              </a:buClr>
              <a:buSzPct val="55000"/>
              <a:buFont typeface="Wingdings" panose="05000000000000000000" pitchFamily="2" charset="2"/>
            </a:pPr>
            <a:r>
              <a:rPr lang="en-US" altLang="zh-CN" sz="2400" b="1" i="1" dirty="0">
                <a:latin typeface="Times New Roman" panose="02020603050405020304" pitchFamily="18" charset="0"/>
                <a:ea typeface="宋体" panose="02010600030101010101" pitchFamily="2" charset="-122"/>
              </a:rPr>
              <a:t>f</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是数值</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使用归一化的距离</a:t>
            </a:r>
            <a:endParaRPr lang="en-US" altLang="zh-CN" sz="2400" b="1" dirty="0">
              <a:latin typeface="Times New Roman" panose="02020603050405020304" pitchFamily="18" charset="0"/>
              <a:ea typeface="宋体" panose="02010600030101010101" pitchFamily="2" charset="-122"/>
            </a:endParaRPr>
          </a:p>
          <a:p>
            <a:pPr lvl="1" eaLnBrk="1" hangingPunct="1">
              <a:spcBef>
                <a:spcPts val="1200"/>
              </a:spcBef>
              <a:buClr>
                <a:schemeClr val="hlink"/>
              </a:buClr>
              <a:buSzPct val="55000"/>
              <a:buFont typeface="Wingdings" panose="05000000000000000000" pitchFamily="2" charset="2"/>
            </a:pPr>
            <a:r>
              <a:rPr lang="en-US" altLang="zh-CN" sz="2400" b="1" i="1" dirty="0">
                <a:latin typeface="Times New Roman" panose="02020603050405020304" pitchFamily="18" charset="0"/>
                <a:ea typeface="宋体" panose="02010600030101010101" pitchFamily="2" charset="-122"/>
              </a:rPr>
              <a:t>f</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序数属性</a:t>
            </a:r>
            <a:r>
              <a:rPr lang="en-US" altLang="zh-CN" sz="2400" b="1" dirty="0">
                <a:latin typeface="Times New Roman" panose="02020603050405020304" pitchFamily="18" charset="0"/>
                <a:ea typeface="宋体" panose="02010600030101010101" pitchFamily="2" charset="-122"/>
              </a:rPr>
              <a:t> </a:t>
            </a:r>
            <a:endParaRPr lang="en-US" altLang="zh-CN" sz="2400" b="1" dirty="0">
              <a:latin typeface="Times New Roman" panose="02020603050405020304" pitchFamily="18" charset="0"/>
              <a:ea typeface="宋体" panose="02010600030101010101" pitchFamily="2" charset="-122"/>
            </a:endParaRPr>
          </a:p>
          <a:p>
            <a:pPr lvl="2" eaLnBrk="1" hangingPunct="1">
              <a:spcBef>
                <a:spcPts val="1200"/>
              </a:spcBef>
              <a:buClr>
                <a:schemeClr val="folHlink"/>
              </a:buClr>
              <a:buSzPct val="50000"/>
              <a:buFont typeface="Wingdings" panose="05000000000000000000" pitchFamily="2" charset="2"/>
            </a:pPr>
            <a:r>
              <a:rPr lang="zh-CN" altLang="en-US" b="1" dirty="0">
                <a:latin typeface="Times New Roman" panose="02020603050405020304" pitchFamily="18" charset="0"/>
                <a:ea typeface="宋体" panose="02010600030101010101" pitchFamily="2" charset="-122"/>
              </a:rPr>
              <a:t>计算序号</a:t>
            </a:r>
            <a:r>
              <a:rPr lang="en-US" altLang="zh-CN" b="1" dirty="0">
                <a:latin typeface="Times New Roman" panose="02020603050405020304" pitchFamily="18" charset="0"/>
                <a:ea typeface="宋体" panose="02010600030101010101" pitchFamily="2" charset="-122"/>
              </a:rPr>
              <a:t>r</a:t>
            </a:r>
            <a:r>
              <a:rPr lang="en-US" altLang="zh-CN" b="1" baseline="-25000" dirty="0">
                <a:latin typeface="Times New Roman" panose="02020603050405020304" pitchFamily="18" charset="0"/>
                <a:ea typeface="宋体" panose="02010600030101010101" pitchFamily="2" charset="-122"/>
              </a:rPr>
              <a:t>if</a:t>
            </a:r>
            <a:endParaRPr lang="en-US" altLang="zh-CN" b="1" dirty="0">
              <a:latin typeface="Times New Roman" panose="02020603050405020304" pitchFamily="18" charset="0"/>
              <a:ea typeface="宋体" panose="02010600030101010101" pitchFamily="2" charset="-122"/>
            </a:endParaRPr>
          </a:p>
          <a:p>
            <a:pPr lvl="2" eaLnBrk="1" hangingPunct="1">
              <a:spcBef>
                <a:spcPts val="1200"/>
              </a:spcBef>
              <a:buClr>
                <a:schemeClr val="folHlink"/>
              </a:buClr>
              <a:buSzPct val="50000"/>
              <a:buFont typeface="Wingdings" panose="05000000000000000000" pitchFamily="2" charset="2"/>
            </a:pPr>
            <a:r>
              <a:rPr lang="zh-CN" altLang="en-US" b="1" dirty="0">
                <a:latin typeface="Times New Roman" panose="02020603050405020304" pitchFamily="18" charset="0"/>
                <a:ea typeface="宋体" panose="02010600030101010101" pitchFamily="2" charset="-122"/>
              </a:rPr>
              <a:t>把</a:t>
            </a:r>
            <a:r>
              <a:rPr lang="en-US" altLang="zh-CN" b="1" dirty="0">
                <a:latin typeface="Times New Roman" panose="02020603050405020304" pitchFamily="18" charset="0"/>
                <a:ea typeface="宋体" panose="02010600030101010101" pitchFamily="2" charset="-122"/>
              </a:rPr>
              <a:t>z</a:t>
            </a:r>
            <a:r>
              <a:rPr lang="en-US" altLang="zh-CN" b="1" baseline="-25000" dirty="0">
                <a:latin typeface="Times New Roman" panose="02020603050405020304" pitchFamily="18" charset="0"/>
                <a:ea typeface="宋体" panose="02010600030101010101" pitchFamily="2" charset="-122"/>
              </a:rPr>
              <a:t>if</a:t>
            </a:r>
            <a:r>
              <a:rPr lang="en-US" altLang="zh-CN" b="1" dirty="0">
                <a:latin typeface="Times New Roman" panose="02020603050405020304" pitchFamily="18" charset="0"/>
                <a:ea typeface="宋体" panose="02010600030101010101" pitchFamily="2" charset="-122"/>
              </a:rPr>
              <a:t> </a:t>
            </a:r>
            <a:r>
              <a:rPr lang="zh-CN" altLang="en-US" b="1" dirty="0">
                <a:latin typeface="Times New Roman" panose="02020603050405020304" pitchFamily="18" charset="0"/>
                <a:ea typeface="宋体" panose="02010600030101010101" pitchFamily="2" charset="-122"/>
              </a:rPr>
              <a:t>作为数值属性对待</a:t>
            </a:r>
            <a:endParaRPr lang="en-US" altLang="zh-CN" b="1" dirty="0">
              <a:latin typeface="Times New Roman" panose="02020603050405020304" pitchFamily="18" charset="0"/>
              <a:ea typeface="宋体" panose="02010600030101010101" pitchFamily="2" charset="-122"/>
            </a:endParaRPr>
          </a:p>
          <a:p>
            <a:pPr lvl="2" eaLnBrk="1" hangingPunct="1">
              <a:buClr>
                <a:schemeClr val="folHlink"/>
              </a:buClr>
              <a:buSzPct val="50000"/>
              <a:buFont typeface="Wingdings" panose="05000000000000000000" pitchFamily="2" charset="2"/>
            </a:pPr>
            <a:endParaRPr lang="en-US" altLang="zh-CN" sz="2000" b="1" dirty="0">
              <a:latin typeface="Times New Roman" panose="02020603050405020304" pitchFamily="18" charset="0"/>
              <a:ea typeface="宋体" panose="02010600030101010101" pitchFamily="2" charset="-122"/>
            </a:endParaRPr>
          </a:p>
        </p:txBody>
      </p:sp>
      <p:graphicFrame>
        <p:nvGraphicFramePr>
          <p:cNvPr id="139269" name="Object 4"/>
          <p:cNvGraphicFramePr>
            <a:graphicFrameLocks noGrp="1" noChangeAspect="1"/>
          </p:cNvGraphicFramePr>
          <p:nvPr>
            <p:ph sz="quarter" idx="2"/>
          </p:nvPr>
        </p:nvGraphicFramePr>
        <p:xfrm>
          <a:off x="4953000" y="2438400"/>
          <a:ext cx="2895600" cy="1012825"/>
        </p:xfrm>
        <a:graphic>
          <a:graphicData uri="http://schemas.openxmlformats.org/presentationml/2006/ole">
            <mc:AlternateContent xmlns:mc="http://schemas.openxmlformats.org/markup-compatibility/2006">
              <mc:Choice xmlns:v="urn:schemas-microsoft-com:vml" Requires="v">
                <p:oleObj spid="_x0000_s3087" name="" r:id="rId1" imgW="2108200" imgH="736600" progId="Equation.3">
                  <p:embed/>
                </p:oleObj>
              </mc:Choice>
              <mc:Fallback>
                <p:oleObj name="" r:id="rId1" imgW="2108200" imgH="736600" progId="Equation.3">
                  <p:embed/>
                  <p:pic>
                    <p:nvPicPr>
                      <p:cNvPr id="0" name="图片 3086"/>
                      <p:cNvPicPr/>
                      <p:nvPr/>
                    </p:nvPicPr>
                    <p:blipFill>
                      <a:blip r:embed="rId2"/>
                      <a:srcRect/>
                      <a:stretch>
                        <a:fillRect/>
                      </a:stretch>
                    </p:blipFill>
                    <p:spPr>
                      <a:xfrm>
                        <a:off x="4953000" y="2438400"/>
                        <a:ext cx="2895600" cy="1012825"/>
                      </a:xfrm>
                      <a:prstGeom prst="rect">
                        <a:avLst/>
                      </a:prstGeom>
                      <a:noFill/>
                      <a:ln w="38100">
                        <a:miter/>
                      </a:ln>
                    </p:spPr>
                  </p:pic>
                </p:oleObj>
              </mc:Fallback>
            </mc:AlternateContent>
          </a:graphicData>
        </a:graphic>
      </p:graphicFrame>
      <p:graphicFrame>
        <p:nvGraphicFramePr>
          <p:cNvPr id="139270" name="Object 5"/>
          <p:cNvGraphicFramePr>
            <a:graphicFrameLocks noGrp="1" noChangeAspect="1"/>
          </p:cNvGraphicFramePr>
          <p:nvPr>
            <p:ph sz="quarter" idx="3"/>
          </p:nvPr>
        </p:nvGraphicFramePr>
        <p:xfrm>
          <a:off x="6172200" y="5486400"/>
          <a:ext cx="1371600" cy="931863"/>
        </p:xfrm>
        <a:graphic>
          <a:graphicData uri="http://schemas.openxmlformats.org/presentationml/2006/ole">
            <mc:AlternateContent xmlns:mc="http://schemas.openxmlformats.org/markup-compatibility/2006">
              <mc:Choice xmlns:v="urn:schemas-microsoft-com:vml" Requires="v">
                <p:oleObj spid="_x0000_s3088" name="" r:id="rId3" imgW="1002665" imgH="533400" progId="Equation.3">
                  <p:embed/>
                </p:oleObj>
              </mc:Choice>
              <mc:Fallback>
                <p:oleObj name="" r:id="rId3" imgW="1002665" imgH="533400" progId="Equation.3">
                  <p:embed/>
                  <p:pic>
                    <p:nvPicPr>
                      <p:cNvPr id="0" name="图片 3087"/>
                      <p:cNvPicPr/>
                      <p:nvPr/>
                    </p:nvPicPr>
                    <p:blipFill>
                      <a:blip r:embed="rId4"/>
                      <a:srcRect/>
                      <a:stretch>
                        <a:fillRect/>
                      </a:stretch>
                    </p:blipFill>
                    <p:spPr>
                      <a:xfrm>
                        <a:off x="6172200" y="5486400"/>
                        <a:ext cx="1371600" cy="931863"/>
                      </a:xfrm>
                      <a:prstGeom prst="rect">
                        <a:avLst/>
                      </a:prstGeom>
                      <a:noFill/>
                      <a:ln w="38100">
                        <a:miter/>
                      </a:ln>
                    </p:spPr>
                  </p:pic>
                </p:oleObj>
              </mc:Fallback>
            </mc:AlternateContent>
          </a:graphicData>
        </a:graphic>
      </p:graphicFrame>
    </p:spTree>
  </p:cSld>
  <p:clrMapOvr>
    <a:masterClrMapping/>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41315" name="Rectangle 2"/>
          <p:cNvSpPr>
            <a:spLocks noGrp="1"/>
          </p:cNvSpPr>
          <p:nvPr>
            <p:ph type="title"/>
          </p:nvPr>
        </p:nvSpPr>
        <p:spPr>
          <a:xfrm>
            <a:off x="752475" y="76200"/>
            <a:ext cx="7626350" cy="609600"/>
          </a:xfrm>
          <a:ln/>
        </p:spPr>
        <p:txBody>
          <a:bodyPr vert="horz" wrap="square" lIns="92075" tIns="46038" rIns="92075" bIns="46038" anchor="ctr" anchorCtr="0"/>
          <a:p>
            <a:pPr eaLnBrk="1" hangingPunct="1"/>
            <a:r>
              <a:rPr lang="zh-CN" altLang="en-US" dirty="0">
                <a:ea typeface="宋体" panose="02010600030101010101" pitchFamily="2" charset="-122"/>
              </a:rPr>
              <a:t>余弦相似性 </a:t>
            </a:r>
            <a:r>
              <a:rPr lang="en-US" altLang="zh-CN" dirty="0">
                <a:solidFill>
                  <a:srgbClr val="170981"/>
                </a:solidFill>
                <a:ea typeface="宋体" panose="02010600030101010101" pitchFamily="2" charset="-122"/>
              </a:rPr>
              <a:t>Cosine Similarity</a:t>
            </a:r>
            <a:endParaRPr lang="en-US" altLang="zh-CN" dirty="0">
              <a:solidFill>
                <a:srgbClr val="170981"/>
              </a:solidFill>
              <a:ea typeface="宋体" panose="02010600030101010101" pitchFamily="2" charset="-122"/>
            </a:endParaRPr>
          </a:p>
        </p:txBody>
      </p:sp>
      <p:sp>
        <p:nvSpPr>
          <p:cNvPr id="141316" name="Rectangle 3"/>
          <p:cNvSpPr>
            <a:spLocks noGrp="1"/>
          </p:cNvSpPr>
          <p:nvPr>
            <p:ph idx="1"/>
          </p:nvPr>
        </p:nvSpPr>
        <p:spPr>
          <a:xfrm>
            <a:off x="152400" y="762000"/>
            <a:ext cx="8763000" cy="5562600"/>
          </a:xfrm>
          <a:ln/>
        </p:spPr>
        <p:txBody>
          <a:bodyPr vert="horz" wrap="square" lIns="92075" tIns="46038" rIns="92075" bIns="46038" anchor="t" anchorCtr="0"/>
          <a:p>
            <a:pPr eaLnBrk="1" hangingPunct="1">
              <a:lnSpc>
                <a:spcPct val="150000"/>
              </a:lnSpc>
              <a:spcBef>
                <a:spcPts val="600"/>
              </a:spcBef>
            </a:pPr>
            <a:r>
              <a:rPr lang="zh-CN" altLang="en-US" sz="2400" b="1" dirty="0">
                <a:latin typeface="Times New Roman" panose="02020603050405020304" pitchFamily="18" charset="0"/>
                <a:ea typeface="宋体" panose="02010600030101010101" pitchFamily="2" charset="-122"/>
              </a:rPr>
              <a:t>文档可以用很多属性进行描述</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每个属性代表某一词在文档中出现的次数。</a:t>
            </a:r>
            <a:endParaRPr lang="en-US" altLang="zh-CN" sz="2400" b="1" dirty="0">
              <a:latin typeface="Times New Roman" panose="02020603050405020304" pitchFamily="18" charset="0"/>
              <a:ea typeface="宋体" panose="02010600030101010101" pitchFamily="2" charset="-122"/>
            </a:endParaRPr>
          </a:p>
          <a:p>
            <a:pPr eaLnBrk="1" hangingPunct="1">
              <a:lnSpc>
                <a:spcPct val="90000"/>
              </a:lnSpc>
            </a:pPr>
            <a:endParaRPr lang="en-US" altLang="zh-CN" sz="2000" dirty="0">
              <a:ea typeface="宋体" panose="02010600030101010101" pitchFamily="2" charset="-122"/>
            </a:endParaRPr>
          </a:p>
          <a:p>
            <a:pPr eaLnBrk="1" hangingPunct="1">
              <a:lnSpc>
                <a:spcPct val="90000"/>
              </a:lnSpc>
            </a:pPr>
            <a:endParaRPr lang="en-US" altLang="zh-CN" sz="2000" dirty="0">
              <a:ea typeface="宋体" panose="02010600030101010101" pitchFamily="2" charset="-122"/>
            </a:endParaRPr>
          </a:p>
          <a:p>
            <a:pPr eaLnBrk="1" hangingPunct="1">
              <a:lnSpc>
                <a:spcPct val="90000"/>
              </a:lnSpc>
            </a:pPr>
            <a:endParaRPr lang="en-US" altLang="zh-CN" sz="2000" dirty="0">
              <a:ea typeface="宋体" panose="02010600030101010101" pitchFamily="2" charset="-122"/>
            </a:endParaRPr>
          </a:p>
          <a:p>
            <a:pPr eaLnBrk="1" hangingPunct="1">
              <a:lnSpc>
                <a:spcPct val="90000"/>
              </a:lnSpc>
            </a:pPr>
            <a:endParaRPr lang="en-US" altLang="zh-CN" sz="2000" dirty="0">
              <a:ea typeface="宋体" panose="02010600030101010101" pitchFamily="2" charset="-122"/>
            </a:endParaRPr>
          </a:p>
          <a:p>
            <a:pPr eaLnBrk="1" hangingPunct="1">
              <a:lnSpc>
                <a:spcPct val="90000"/>
              </a:lnSpc>
            </a:pPr>
            <a:endParaRPr lang="en-US" altLang="zh-CN" sz="2000" dirty="0">
              <a:ea typeface="宋体" panose="02010600030101010101" pitchFamily="2" charset="-122"/>
            </a:endParaRPr>
          </a:p>
          <a:p>
            <a:pPr eaLnBrk="1" hangingPunct="1">
              <a:lnSpc>
                <a:spcPct val="150000"/>
              </a:lnSpc>
            </a:pPr>
            <a:r>
              <a:rPr lang="zh-CN" altLang="en-US" sz="2400" b="1" dirty="0">
                <a:latin typeface="Times New Roman" panose="02020603050405020304" pitchFamily="18" charset="0"/>
                <a:ea typeface="宋体" panose="02010600030101010101" pitchFamily="2" charset="-122"/>
              </a:rPr>
              <a:t>余弦相似性</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若</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和</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是两个向量</a:t>
            </a:r>
            <a:r>
              <a:rPr lang="en-US" altLang="zh-CN" sz="2400" b="1" dirty="0">
                <a:latin typeface="Times New Roman" panose="02020603050405020304" pitchFamily="18" charset="0"/>
                <a:ea typeface="宋体" panose="02010600030101010101" pitchFamily="2" charset="-122"/>
              </a:rPr>
              <a:t> (e.g., </a:t>
            </a:r>
            <a:r>
              <a:rPr lang="zh-CN" altLang="en-US" sz="2400" b="1" dirty="0">
                <a:latin typeface="Times New Roman" panose="02020603050405020304" pitchFamily="18" charset="0"/>
                <a:ea typeface="宋体" panose="02010600030101010101" pitchFamily="2" charset="-122"/>
              </a:rPr>
              <a:t>词频向量</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那么余弦属性定义为：</a:t>
            </a:r>
            <a:endParaRPr lang="en-US" altLang="zh-CN" sz="2400" b="1" dirty="0">
              <a:latin typeface="Times New Roman" panose="02020603050405020304" pitchFamily="18" charset="0"/>
              <a:ea typeface="宋体" panose="02010600030101010101" pitchFamily="2" charset="-122"/>
            </a:endParaRPr>
          </a:p>
          <a:p>
            <a:pPr algn="ctr" eaLnBrk="1" hangingPunct="1">
              <a:lnSpc>
                <a:spcPct val="150000"/>
              </a:lnSpc>
              <a:buNone/>
            </a:pPr>
            <a:r>
              <a:rPr lang="en-US" altLang="zh-CN" sz="2400"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cos(</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1</a:t>
            </a:r>
            <a:r>
              <a:rPr lang="en-US" altLang="zh-CN" sz="2400" b="1" i="1" dirty="0">
                <a:latin typeface="Times New Roman" panose="02020603050405020304" pitchFamily="18" charset="0"/>
                <a:ea typeface="宋体" panose="02010600030101010101" pitchFamily="2" charset="-122"/>
              </a:rPr>
              <a:t>, d</a:t>
            </a:r>
            <a:r>
              <a:rPr lang="en-US" altLang="zh-CN" sz="2400" b="1" i="1" baseline="-30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 = (</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 </a:t>
            </a:r>
            <a:endParaRPr lang="en-US" altLang="zh-CN" sz="2400" dirty="0">
              <a:latin typeface="Times New Roman" panose="02020603050405020304" pitchFamily="18" charset="0"/>
              <a:ea typeface="宋体" panose="02010600030101010101" pitchFamily="2" charset="-122"/>
            </a:endParaRPr>
          </a:p>
          <a:p>
            <a:pPr lvl="1" algn="just" eaLnBrk="1" hangingPunct="1">
              <a:lnSpc>
                <a:spcPct val="90000"/>
              </a:lnSpc>
              <a:spcBef>
                <a:spcPts val="1800"/>
              </a:spcBef>
              <a:buNone/>
            </a:pPr>
            <a:r>
              <a:rPr lang="zh-CN" altLang="en-US" sz="2400" b="1" dirty="0">
                <a:latin typeface="Times New Roman" panose="02020603050405020304" pitchFamily="18" charset="0"/>
                <a:ea typeface="宋体" panose="02010600030101010101" pitchFamily="2" charset="-122"/>
              </a:rPr>
              <a:t>其中“</a:t>
            </a: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latin typeface="Times New Roman" panose="02020603050405020304" pitchFamily="18" charset="0"/>
                <a:ea typeface="宋体" panose="02010600030101010101" pitchFamily="2" charset="-122"/>
                <a:sym typeface="Symbol" panose="05050102010706020507" pitchFamily="18" charset="2"/>
              </a:rPr>
              <a:t>”表示向量点乘，</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d</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向量的长度</a:t>
            </a:r>
            <a:r>
              <a:rPr lang="en-US" altLang="zh-CN" sz="2400" b="1" i="1" dirty="0">
                <a:latin typeface="Times New Roman" panose="02020603050405020304" pitchFamily="18" charset="0"/>
                <a:ea typeface="宋体" panose="02010600030101010101" pitchFamily="2" charset="-122"/>
              </a:rPr>
              <a:t>d</a:t>
            </a:r>
            <a:endParaRPr lang="en-US" altLang="zh-CN" sz="2400" b="1" i="1" dirty="0">
              <a:latin typeface="Times New Roman" panose="02020603050405020304" pitchFamily="18" charset="0"/>
              <a:ea typeface="宋体" panose="02010600030101010101" pitchFamily="2" charset="-122"/>
            </a:endParaRPr>
          </a:p>
        </p:txBody>
      </p:sp>
      <p:pic>
        <p:nvPicPr>
          <p:cNvPr id="141317" name="Picture 4" descr="eqtable"/>
          <p:cNvPicPr>
            <a:picLocks noChangeAspect="1"/>
          </p:cNvPicPr>
          <p:nvPr/>
        </p:nvPicPr>
        <p:blipFill>
          <a:blip r:embed="rId1"/>
          <a:stretch>
            <a:fillRect/>
          </a:stretch>
        </p:blipFill>
        <p:spPr>
          <a:xfrm>
            <a:off x="381000" y="1981200"/>
            <a:ext cx="8229600" cy="1447800"/>
          </a:xfrm>
          <a:prstGeom prst="rect">
            <a:avLst/>
          </a:prstGeom>
          <a:noFill/>
          <a:ln w="9525">
            <a:noFill/>
          </a:ln>
        </p:spPr>
      </p:pic>
      <p:graphicFrame>
        <p:nvGraphicFramePr>
          <p:cNvPr id="65544" name="Object 8"/>
          <p:cNvGraphicFramePr>
            <a:graphicFrameLocks noChangeAspect="1"/>
          </p:cNvGraphicFramePr>
          <p:nvPr/>
        </p:nvGraphicFramePr>
        <p:xfrm>
          <a:off x="4824413" y="0"/>
          <a:ext cx="4319587" cy="2343150"/>
        </p:xfrm>
        <a:graphic>
          <a:graphicData uri="http://schemas.openxmlformats.org/presentationml/2006/ole">
            <mc:AlternateContent xmlns:mc="http://schemas.openxmlformats.org/markup-compatibility/2006">
              <mc:Choice xmlns:v="urn:schemas-microsoft-com:vml" Requires="v">
                <p:oleObj spid="_x0000_s3092" name="" r:id="rId2" imgW="1663700" imgH="901700" progId="Equation.3">
                  <p:embed/>
                </p:oleObj>
              </mc:Choice>
              <mc:Fallback>
                <p:oleObj name="" r:id="rId2" imgW="1663700" imgH="901700" progId="Equation.3">
                  <p:embed/>
                  <p:pic>
                    <p:nvPicPr>
                      <p:cNvPr id="0" name="图片 3091"/>
                      <p:cNvPicPr/>
                      <p:nvPr/>
                    </p:nvPicPr>
                    <p:blipFill>
                      <a:blip r:embed="rId3"/>
                      <a:stretch>
                        <a:fillRect/>
                      </a:stretch>
                    </p:blipFill>
                    <p:spPr>
                      <a:xfrm>
                        <a:off x="4824413" y="0"/>
                        <a:ext cx="4319587" cy="2343150"/>
                      </a:xfrm>
                      <a:prstGeom prst="rect">
                        <a:avLst/>
                      </a:prstGeom>
                      <a:solidFill>
                        <a:srgbClr val="CCFFFF"/>
                      </a:solidFill>
                      <a:ln w="38100">
                        <a:noFill/>
                        <a:miter/>
                      </a:ln>
                    </p:spPr>
                  </p:pic>
                </p:oleObj>
              </mc:Fallback>
            </mc:AlternateContent>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43363" name="Rectangle 2"/>
          <p:cNvSpPr>
            <a:spLocks noGrp="1"/>
          </p:cNvSpPr>
          <p:nvPr>
            <p:ph type="title"/>
          </p:nvPr>
        </p:nvSpPr>
        <p:spPr>
          <a:xfrm>
            <a:off x="752475" y="76200"/>
            <a:ext cx="7626350" cy="609600"/>
          </a:xfrm>
          <a:ln/>
        </p:spPr>
        <p:txBody>
          <a:bodyPr vert="horz" wrap="square" lIns="92075" tIns="46038" rIns="92075" bIns="46038" anchor="ctr" anchorCtr="0"/>
          <a:p>
            <a:pPr eaLnBrk="1" hangingPunct="1"/>
            <a:r>
              <a:rPr lang="zh-CN" altLang="en-US" dirty="0">
                <a:solidFill>
                  <a:srgbClr val="170981"/>
                </a:solidFill>
                <a:ea typeface="宋体" panose="02010600030101010101" pitchFamily="2" charset="-122"/>
              </a:rPr>
              <a:t> </a:t>
            </a:r>
            <a:r>
              <a:rPr lang="en-US" altLang="zh-CN" dirty="0">
                <a:solidFill>
                  <a:srgbClr val="170981"/>
                </a:solidFill>
                <a:ea typeface="宋体" panose="02010600030101010101" pitchFamily="2" charset="-122"/>
              </a:rPr>
              <a:t>Example: Cosine Similarity</a:t>
            </a:r>
            <a:endParaRPr lang="en-US" altLang="zh-CN" dirty="0">
              <a:solidFill>
                <a:srgbClr val="170981"/>
              </a:solidFill>
              <a:ea typeface="宋体" panose="02010600030101010101" pitchFamily="2" charset="-122"/>
            </a:endParaRPr>
          </a:p>
        </p:txBody>
      </p:sp>
      <p:sp>
        <p:nvSpPr>
          <p:cNvPr id="143364" name="Rectangle 3"/>
          <p:cNvSpPr>
            <a:spLocks noGrp="1"/>
          </p:cNvSpPr>
          <p:nvPr>
            <p:ph idx="1"/>
          </p:nvPr>
        </p:nvSpPr>
        <p:spPr>
          <a:xfrm>
            <a:off x="0" y="685800"/>
            <a:ext cx="9144000" cy="5257800"/>
          </a:xfrm>
          <a:ln/>
        </p:spPr>
        <p:txBody>
          <a:bodyPr vert="horz" wrap="square" lIns="92075" tIns="46038" rIns="92075" bIns="46038" anchor="t" anchorCtr="0"/>
          <a:p>
            <a:pPr eaLnBrk="1" hangingPunct="1">
              <a:lnSpc>
                <a:spcPct val="90000"/>
              </a:lnSpc>
            </a:pPr>
            <a:endParaRPr lang="zh-CN" altLang="en-US" sz="2400" dirty="0">
              <a:latin typeface="Times New Roman" panose="02020603050405020304" pitchFamily="18" charset="0"/>
              <a:ea typeface="宋体" panose="02010600030101010101" pitchFamily="2" charset="-122"/>
            </a:endParaRPr>
          </a:p>
          <a:p>
            <a:pPr eaLnBrk="1" hangingPunct="1">
              <a:lnSpc>
                <a:spcPct val="90000"/>
              </a:lnSpc>
            </a:pPr>
            <a:r>
              <a:rPr lang="en-US" altLang="zh-CN" sz="2400" b="1" dirty="0">
                <a:latin typeface="Times New Roman" panose="02020603050405020304" pitchFamily="18" charset="0"/>
                <a:ea typeface="宋体" panose="02010600030101010101" pitchFamily="2" charset="-122"/>
              </a:rPr>
              <a:t>cos(</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1</a:t>
            </a:r>
            <a:r>
              <a:rPr lang="en-US" altLang="zh-CN" sz="2400" b="1" i="1" dirty="0">
                <a:latin typeface="Times New Roman" panose="02020603050405020304" pitchFamily="18" charset="0"/>
                <a:ea typeface="宋体" panose="02010600030101010101" pitchFamily="2" charset="-122"/>
              </a:rPr>
              <a:t>, d</a:t>
            </a:r>
            <a:r>
              <a:rPr lang="en-US" altLang="zh-CN" sz="2400" b="1" i="1" baseline="-30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 =  (</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sym typeface="Symbol" panose="05050102010706020507" pitchFamily="18" charset="2"/>
              </a:rPr>
              <a:t></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 </a:t>
            </a:r>
            <a:endParaRPr lang="en-US" altLang="zh-CN" sz="2400" b="1" dirty="0">
              <a:latin typeface="Times New Roman" panose="02020603050405020304" pitchFamily="18" charset="0"/>
              <a:ea typeface="宋体" panose="02010600030101010101" pitchFamily="2" charset="-122"/>
            </a:endParaRPr>
          </a:p>
          <a:p>
            <a:pPr eaLnBrk="1" hangingPunct="1">
              <a:lnSpc>
                <a:spcPct val="90000"/>
              </a:lnSpc>
            </a:pPr>
            <a:endParaRPr lang="en-US" altLang="zh-CN" sz="2400" b="1" i="1" dirty="0">
              <a:latin typeface="Times New Roman" panose="02020603050405020304" pitchFamily="18" charset="0"/>
              <a:ea typeface="宋体" panose="02010600030101010101" pitchFamily="2" charset="-122"/>
            </a:endParaRPr>
          </a:p>
          <a:p>
            <a:pPr algn="just" eaLnBrk="1" hangingPunct="1">
              <a:lnSpc>
                <a:spcPct val="90000"/>
              </a:lnSpc>
            </a:pPr>
            <a:r>
              <a:rPr lang="en-US" altLang="zh-CN" sz="2400" b="1" dirty="0">
                <a:latin typeface="Times New Roman" panose="02020603050405020304" pitchFamily="18" charset="0"/>
                <a:ea typeface="宋体" panose="02010600030101010101" pitchFamily="2" charset="-122"/>
              </a:rPr>
              <a:t>Ex: </a:t>
            </a:r>
            <a:r>
              <a:rPr lang="zh-CN" altLang="en-US" sz="2400" b="1" dirty="0">
                <a:latin typeface="Times New Roman" panose="02020603050405020304" pitchFamily="18" charset="0"/>
                <a:ea typeface="宋体" panose="02010600030101010101" pitchFamily="2" charset="-122"/>
              </a:rPr>
              <a:t>计算下述两个向量的相似性：</a:t>
            </a:r>
            <a:endParaRPr lang="en-US" altLang="zh-CN" sz="2400" b="1" dirty="0">
              <a:latin typeface="Times New Roman" panose="02020603050405020304" pitchFamily="18" charset="0"/>
              <a:ea typeface="宋体" panose="02010600030101010101" pitchFamily="2" charset="-122"/>
            </a:endParaRPr>
          </a:p>
          <a:p>
            <a:pPr lvl="1" algn="just" eaLnBrk="1" hangingPunct="1">
              <a:spcBef>
                <a:spcPts val="1200"/>
              </a:spcBef>
              <a:buNone/>
            </a:pP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1</a:t>
            </a:r>
            <a:r>
              <a:rPr lang="en-US" altLang="zh-CN" sz="2400" b="1" i="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  (5, 0, 3, 0, 2, 0, 0, 2, 0, 0)</a:t>
            </a:r>
            <a:endParaRPr lang="en-US" altLang="zh-CN" sz="2400" b="1" dirty="0">
              <a:latin typeface="Times New Roman" panose="02020603050405020304" pitchFamily="18" charset="0"/>
              <a:ea typeface="宋体" panose="02010600030101010101" pitchFamily="2" charset="-122"/>
            </a:endParaRPr>
          </a:p>
          <a:p>
            <a:pPr lvl="1" algn="just" eaLnBrk="1" hangingPunct="1">
              <a:spcBef>
                <a:spcPts val="1200"/>
              </a:spcBef>
              <a:buNone/>
            </a:pPr>
            <a:r>
              <a:rPr lang="en-US" altLang="zh-CN" sz="2400" b="1" i="1" dirty="0">
                <a:latin typeface="Times New Roman" panose="02020603050405020304" pitchFamily="18" charset="0"/>
                <a:ea typeface="宋体" panose="02010600030101010101" pitchFamily="2" charset="-122"/>
              </a:rPr>
              <a:t>d</a:t>
            </a:r>
            <a:r>
              <a:rPr lang="en-US" altLang="zh-CN" sz="2400" b="1" i="1" baseline="-30000" dirty="0">
                <a:latin typeface="Times New Roman" panose="02020603050405020304" pitchFamily="18" charset="0"/>
                <a:ea typeface="宋体" panose="02010600030101010101" pitchFamily="2" charset="-122"/>
              </a:rPr>
              <a:t>2</a:t>
            </a:r>
            <a:r>
              <a:rPr lang="en-US" altLang="zh-CN" sz="2400" b="1" dirty="0">
                <a:latin typeface="Times New Roman" panose="02020603050405020304" pitchFamily="18" charset="0"/>
                <a:ea typeface="宋体" panose="02010600030101010101" pitchFamily="2" charset="-122"/>
              </a:rPr>
              <a:t> =  (3, 0, 2, 0, 1, 1, 0, 1, 0, 1)</a:t>
            </a:r>
            <a:endParaRPr lang="en-US" altLang="zh-CN" sz="2400" b="1" dirty="0">
              <a:latin typeface="Times New Roman" panose="02020603050405020304" pitchFamily="18" charset="0"/>
              <a:ea typeface="宋体" panose="02010600030101010101" pitchFamily="2" charset="-122"/>
            </a:endParaRPr>
          </a:p>
          <a:p>
            <a:pPr lvl="1" algn="just" eaLnBrk="1" hangingPunct="1">
              <a:spcBef>
                <a:spcPts val="1800"/>
              </a:spcBef>
              <a:buNone/>
            </a:pPr>
            <a:r>
              <a:rPr lang="en-US" altLang="zh-CN" sz="2200" b="1" i="1" dirty="0">
                <a:latin typeface="Times New Roman" panose="02020603050405020304" pitchFamily="18" charset="0"/>
                <a:ea typeface="宋体" panose="02010600030101010101" pitchFamily="2" charset="-122"/>
              </a:rPr>
              <a:t>d</a:t>
            </a:r>
            <a:r>
              <a:rPr lang="en-US" altLang="zh-CN" sz="2200" b="1" i="1" baseline="-30000" dirty="0">
                <a:latin typeface="Times New Roman" panose="02020603050405020304" pitchFamily="18" charset="0"/>
                <a:ea typeface="宋体" panose="02010600030101010101" pitchFamily="2" charset="-122"/>
              </a:rPr>
              <a:t>1</a:t>
            </a:r>
            <a:r>
              <a:rPr lang="en-US" altLang="zh-CN" sz="2200" b="1" dirty="0">
                <a:latin typeface="Times New Roman" panose="02020603050405020304" pitchFamily="18" charset="0"/>
                <a:ea typeface="宋体" panose="02010600030101010101" pitchFamily="2" charset="-122"/>
                <a:sym typeface="Symbol" panose="05050102010706020507" pitchFamily="18" charset="2"/>
              </a:rPr>
              <a:t></a:t>
            </a:r>
            <a:r>
              <a:rPr lang="en-US" altLang="zh-CN" sz="2200" b="1" i="1" dirty="0">
                <a:latin typeface="Times New Roman" panose="02020603050405020304" pitchFamily="18" charset="0"/>
                <a:ea typeface="宋体" panose="02010600030101010101" pitchFamily="2" charset="-122"/>
              </a:rPr>
              <a:t>d</a:t>
            </a:r>
            <a:r>
              <a:rPr lang="en-US" altLang="zh-CN" sz="2200" b="1" i="1" baseline="-30000" dirty="0">
                <a:latin typeface="Times New Roman" panose="02020603050405020304" pitchFamily="18" charset="0"/>
                <a:ea typeface="宋体" panose="02010600030101010101" pitchFamily="2" charset="-122"/>
              </a:rPr>
              <a:t>2 </a:t>
            </a:r>
            <a:r>
              <a:rPr lang="en-US" altLang="zh-CN" sz="2200" b="1" dirty="0">
                <a:latin typeface="Times New Roman" panose="02020603050405020304" pitchFamily="18" charset="0"/>
                <a:ea typeface="宋体" panose="02010600030101010101" pitchFamily="2" charset="-122"/>
              </a:rPr>
              <a:t>= 5*3+0*0+3*2+0*0+2*1+0*1+0*1+2*1+0*0+0*1 = 25</a:t>
            </a:r>
            <a:endParaRPr lang="en-US" altLang="zh-CN" sz="2200" b="1" dirty="0">
              <a:latin typeface="Times New Roman" panose="02020603050405020304" pitchFamily="18" charset="0"/>
              <a:ea typeface="宋体" panose="02010600030101010101" pitchFamily="2" charset="-122"/>
            </a:endParaRPr>
          </a:p>
          <a:p>
            <a:pPr lvl="1" algn="just" eaLnBrk="1" hangingPunct="1">
              <a:spcBef>
                <a:spcPts val="1800"/>
              </a:spcBef>
              <a:buNone/>
            </a:pPr>
            <a:r>
              <a:rPr lang="en-US" altLang="zh-CN" sz="2200" b="1" dirty="0">
                <a:latin typeface="Times New Roman" panose="02020603050405020304" pitchFamily="18" charset="0"/>
                <a:ea typeface="宋体" panose="02010600030101010101" pitchFamily="2" charset="-122"/>
              </a:rPr>
              <a:t>||</a:t>
            </a:r>
            <a:r>
              <a:rPr lang="en-US" altLang="zh-CN" sz="2200" b="1" i="1" dirty="0">
                <a:latin typeface="Times New Roman" panose="02020603050405020304" pitchFamily="18" charset="0"/>
                <a:ea typeface="宋体" panose="02010600030101010101" pitchFamily="2" charset="-122"/>
              </a:rPr>
              <a:t>d</a:t>
            </a:r>
            <a:r>
              <a:rPr lang="en-US" altLang="zh-CN" sz="2200" b="1" i="1" baseline="-30000" dirty="0">
                <a:latin typeface="Times New Roman" panose="02020603050405020304" pitchFamily="18" charset="0"/>
                <a:ea typeface="宋体" panose="02010600030101010101" pitchFamily="2" charset="-122"/>
              </a:rPr>
              <a:t>1</a:t>
            </a:r>
            <a:r>
              <a:rPr lang="en-US" altLang="zh-CN" sz="2200" b="1" dirty="0">
                <a:latin typeface="Times New Roman" panose="02020603050405020304" pitchFamily="18" charset="0"/>
                <a:ea typeface="宋体" panose="02010600030101010101" pitchFamily="2" charset="-122"/>
              </a:rPr>
              <a:t>||=(5*5+0*0+3*3+0*0+2*2+0*0+0*0+2*2+0*0+0*0)</a:t>
            </a:r>
            <a:r>
              <a:rPr lang="en-US" altLang="zh-CN" sz="2200" b="1" baseline="30000" dirty="0">
                <a:latin typeface="Times New Roman" panose="02020603050405020304" pitchFamily="18" charset="0"/>
                <a:ea typeface="宋体" panose="02010600030101010101" pitchFamily="2" charset="-122"/>
              </a:rPr>
              <a:t>0.5</a:t>
            </a:r>
            <a:r>
              <a:rPr lang="en-US" altLang="zh-CN" sz="2200" b="1" dirty="0">
                <a:latin typeface="Times New Roman" panose="02020603050405020304" pitchFamily="18" charset="0"/>
                <a:ea typeface="宋体" panose="02010600030101010101" pitchFamily="2" charset="-122"/>
              </a:rPr>
              <a:t>=(42)</a:t>
            </a:r>
            <a:r>
              <a:rPr lang="en-US" altLang="zh-CN" sz="2200" b="1" baseline="30000" dirty="0">
                <a:latin typeface="Times New Roman" panose="02020603050405020304" pitchFamily="18" charset="0"/>
                <a:ea typeface="宋体" panose="02010600030101010101" pitchFamily="2" charset="-122"/>
              </a:rPr>
              <a:t>0.5</a:t>
            </a:r>
            <a:r>
              <a:rPr lang="en-US" altLang="zh-CN" sz="2200" b="1" dirty="0">
                <a:latin typeface="Times New Roman" panose="02020603050405020304" pitchFamily="18" charset="0"/>
                <a:ea typeface="宋体" panose="02010600030101010101" pitchFamily="2" charset="-122"/>
              </a:rPr>
              <a:t> = 6.481</a:t>
            </a:r>
            <a:endParaRPr lang="en-US" altLang="zh-CN" sz="2200" b="1" dirty="0">
              <a:latin typeface="Times New Roman" panose="02020603050405020304" pitchFamily="18" charset="0"/>
              <a:ea typeface="宋体" panose="02010600030101010101" pitchFamily="2" charset="-122"/>
            </a:endParaRPr>
          </a:p>
          <a:p>
            <a:pPr lvl="1" algn="just" eaLnBrk="1" hangingPunct="1">
              <a:spcBef>
                <a:spcPts val="1800"/>
              </a:spcBef>
              <a:buNone/>
            </a:pPr>
            <a:r>
              <a:rPr lang="en-US" altLang="zh-CN" sz="2200" b="1" dirty="0">
                <a:latin typeface="Times New Roman" panose="02020603050405020304" pitchFamily="18" charset="0"/>
                <a:ea typeface="宋体" panose="02010600030101010101" pitchFamily="2" charset="-122"/>
              </a:rPr>
              <a:t>||</a:t>
            </a:r>
            <a:r>
              <a:rPr lang="en-US" altLang="zh-CN" sz="2200" b="1" i="1" dirty="0">
                <a:latin typeface="Times New Roman" panose="02020603050405020304" pitchFamily="18" charset="0"/>
                <a:ea typeface="宋体" panose="02010600030101010101" pitchFamily="2" charset="-122"/>
              </a:rPr>
              <a:t>d</a:t>
            </a:r>
            <a:r>
              <a:rPr lang="en-US" altLang="zh-CN" sz="2200" b="1" i="1" baseline="-30000" dirty="0">
                <a:latin typeface="Times New Roman" panose="02020603050405020304" pitchFamily="18" charset="0"/>
                <a:ea typeface="宋体" panose="02010600030101010101" pitchFamily="2" charset="-122"/>
              </a:rPr>
              <a:t>2</a:t>
            </a:r>
            <a:r>
              <a:rPr lang="en-US" altLang="zh-CN" sz="2200" b="1" dirty="0">
                <a:latin typeface="Times New Roman" panose="02020603050405020304" pitchFamily="18" charset="0"/>
                <a:ea typeface="宋体" panose="02010600030101010101" pitchFamily="2" charset="-122"/>
              </a:rPr>
              <a:t>||=(3*3+0*0+2*2+0*0+1*1+1*1+0*0+1*1+0*0+1*1)</a:t>
            </a:r>
            <a:r>
              <a:rPr lang="en-US" altLang="zh-CN" sz="2200" b="1" baseline="30000" dirty="0">
                <a:latin typeface="Times New Roman" panose="02020603050405020304" pitchFamily="18" charset="0"/>
                <a:ea typeface="宋体" panose="02010600030101010101" pitchFamily="2" charset="-122"/>
              </a:rPr>
              <a:t>0.5</a:t>
            </a:r>
            <a:r>
              <a:rPr lang="en-US" altLang="zh-CN" sz="2200" b="1" dirty="0">
                <a:latin typeface="Times New Roman" panose="02020603050405020304" pitchFamily="18" charset="0"/>
                <a:ea typeface="宋体" panose="02010600030101010101" pitchFamily="2" charset="-122"/>
              </a:rPr>
              <a:t>=(17)</a:t>
            </a:r>
            <a:r>
              <a:rPr lang="en-US" altLang="zh-CN" sz="2200" b="1" baseline="30000" dirty="0">
                <a:latin typeface="Times New Roman" panose="02020603050405020304" pitchFamily="18" charset="0"/>
                <a:ea typeface="宋体" panose="02010600030101010101" pitchFamily="2" charset="-122"/>
              </a:rPr>
              <a:t>0.5</a:t>
            </a:r>
            <a:r>
              <a:rPr lang="en-US" altLang="zh-CN" sz="2200" b="1" dirty="0">
                <a:latin typeface="Times New Roman" panose="02020603050405020304" pitchFamily="18" charset="0"/>
                <a:ea typeface="宋体" panose="02010600030101010101" pitchFamily="2" charset="-122"/>
              </a:rPr>
              <a:t> = 4.12</a:t>
            </a:r>
            <a:endParaRPr lang="en-US" altLang="zh-CN" sz="2200" b="1" dirty="0">
              <a:latin typeface="Times New Roman" panose="02020603050405020304" pitchFamily="18" charset="0"/>
              <a:ea typeface="宋体" panose="02010600030101010101" pitchFamily="2" charset="-122"/>
            </a:endParaRPr>
          </a:p>
          <a:p>
            <a:pPr lvl="1" algn="just" eaLnBrk="1" hangingPunct="1">
              <a:spcBef>
                <a:spcPts val="1800"/>
              </a:spcBef>
              <a:buNone/>
            </a:pPr>
            <a:r>
              <a:rPr lang="en-US" altLang="zh-CN" sz="2200" b="1" dirty="0">
                <a:latin typeface="Times New Roman" panose="02020603050405020304" pitchFamily="18" charset="0"/>
                <a:ea typeface="宋体" panose="02010600030101010101" pitchFamily="2" charset="-122"/>
              </a:rPr>
              <a:t>cos(</a:t>
            </a:r>
            <a:r>
              <a:rPr lang="en-US" altLang="zh-CN" sz="2200" b="1" i="1" dirty="0">
                <a:latin typeface="Times New Roman" panose="02020603050405020304" pitchFamily="18" charset="0"/>
                <a:ea typeface="宋体" panose="02010600030101010101" pitchFamily="2" charset="-122"/>
              </a:rPr>
              <a:t>d</a:t>
            </a:r>
            <a:r>
              <a:rPr lang="en-US" altLang="zh-CN" sz="2200" b="1" i="1" baseline="-30000" dirty="0">
                <a:latin typeface="Times New Roman" panose="02020603050405020304" pitchFamily="18" charset="0"/>
                <a:ea typeface="宋体" panose="02010600030101010101" pitchFamily="2" charset="-122"/>
              </a:rPr>
              <a:t>1</a:t>
            </a:r>
            <a:r>
              <a:rPr lang="en-US" altLang="zh-CN" sz="2200" b="1" i="1" dirty="0">
                <a:latin typeface="Times New Roman" panose="02020603050405020304" pitchFamily="18" charset="0"/>
                <a:ea typeface="宋体" panose="02010600030101010101" pitchFamily="2" charset="-122"/>
              </a:rPr>
              <a:t>, d</a:t>
            </a:r>
            <a:r>
              <a:rPr lang="en-US" altLang="zh-CN" sz="2200" b="1" i="1" baseline="-30000" dirty="0">
                <a:latin typeface="Times New Roman" panose="02020603050405020304" pitchFamily="18" charset="0"/>
                <a:ea typeface="宋体" panose="02010600030101010101" pitchFamily="2" charset="-122"/>
              </a:rPr>
              <a:t>2</a:t>
            </a:r>
            <a:r>
              <a:rPr lang="en-US" altLang="zh-CN" sz="2200" b="1" dirty="0">
                <a:latin typeface="Times New Roman" panose="02020603050405020304" pitchFamily="18" charset="0"/>
                <a:ea typeface="宋体" panose="02010600030101010101" pitchFamily="2" charset="-122"/>
              </a:rPr>
              <a:t> ) = 0.94</a:t>
            </a:r>
            <a:endParaRPr lang="en-US" altLang="zh-CN" sz="2200" b="1" dirty="0">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45411" name="Rectangle 2"/>
          <p:cNvSpPr>
            <a:spLocks noGrp="1"/>
          </p:cNvSpPr>
          <p:nvPr>
            <p:ph type="title"/>
          </p:nvPr>
        </p:nvSpPr>
        <p:spPr>
          <a:xfrm>
            <a:off x="152400" y="-76200"/>
            <a:ext cx="8839200" cy="914400"/>
          </a:xfrm>
          <a:ln/>
        </p:spPr>
        <p:txBody>
          <a:bodyPr vert="horz" wrap="square" lIns="92075" tIns="46038" rIns="92075" bIns="46038" anchor="ctr" anchorCtr="0"/>
          <a:p>
            <a:pPr eaLnBrk="1" hangingPunct="1"/>
            <a:r>
              <a:rPr lang="en-US" altLang="zh-CN" dirty="0">
                <a:ea typeface="宋体" panose="02010600030101010101" pitchFamily="2" charset="-122"/>
              </a:rPr>
              <a:t>Chapter 2: </a:t>
            </a:r>
            <a:r>
              <a:rPr lang="zh-CN" altLang="en-US" dirty="0">
                <a:ea typeface="宋体" panose="02010600030101010101" pitchFamily="2" charset="-122"/>
              </a:rPr>
              <a:t>了解数据</a:t>
            </a:r>
            <a:endParaRPr lang="zh-CN" altLang="en-US" dirty="0">
              <a:ea typeface="宋体" panose="02010600030101010101" pitchFamily="2" charset="-122"/>
            </a:endParaRPr>
          </a:p>
        </p:txBody>
      </p:sp>
      <p:sp>
        <p:nvSpPr>
          <p:cNvPr id="145412" name="Rectangle 3"/>
          <p:cNvSpPr>
            <a:spLocks noGrp="1"/>
          </p:cNvSpPr>
          <p:nvPr>
            <p:ph idx="1"/>
          </p:nvPr>
        </p:nvSpPr>
        <p:spPr>
          <a:xfrm>
            <a:off x="381000" y="838200"/>
            <a:ext cx="8382000" cy="4800600"/>
          </a:xfrm>
          <a:ln/>
        </p:spPr>
        <p:txBody>
          <a:bodyPr vert="horz" wrap="square" lIns="92075" tIns="46038" rIns="92075" bIns="46038" anchor="t" anchorCtr="0"/>
          <a:p>
            <a:pPr eaLnBrk="1" hangingPunct="1">
              <a:lnSpc>
                <a:spcPct val="200000"/>
              </a:lnSpc>
            </a:pPr>
            <a:r>
              <a:rPr lang="zh-CN" altLang="en-US" b="1" dirty="0">
                <a:latin typeface="宋体" panose="02010600030101010101" pitchFamily="2" charset="-122"/>
                <a:ea typeface="宋体" panose="02010600030101010101" pitchFamily="2" charset="-122"/>
              </a:rPr>
              <a:t>数据对象和属性类型</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数据的基本统计描述</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数据可视化</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测量数据相似性和相异性</a:t>
            </a:r>
            <a:endParaRPr lang="en-US" altLang="zh-CN" b="1" dirty="0">
              <a:latin typeface="宋体" panose="02010600030101010101" pitchFamily="2" charset="-122"/>
              <a:ea typeface="宋体" panose="02010600030101010101" pitchFamily="2" charset="-122"/>
            </a:endParaRPr>
          </a:p>
          <a:p>
            <a:pPr eaLnBrk="1" hangingPunct="1">
              <a:lnSpc>
                <a:spcPct val="200000"/>
              </a:lnSpc>
            </a:pPr>
            <a:r>
              <a:rPr lang="zh-CN" altLang="en-US" b="1" dirty="0">
                <a:latin typeface="宋体" panose="02010600030101010101" pitchFamily="2" charset="-122"/>
                <a:ea typeface="宋体" panose="02010600030101010101" pitchFamily="2" charset="-122"/>
              </a:rPr>
              <a:t>总结</a:t>
            </a:r>
            <a:endParaRPr lang="en-US" altLang="zh-CN" b="1" dirty="0">
              <a:latin typeface="宋体" panose="02010600030101010101" pitchFamily="2" charset="-122"/>
              <a:ea typeface="宋体" panose="02010600030101010101" pitchFamily="2" charset="-122"/>
            </a:endParaRPr>
          </a:p>
        </p:txBody>
      </p:sp>
      <p:sp>
        <p:nvSpPr>
          <p:cNvPr id="145413" name="AutoShape 4"/>
          <p:cNvSpPr/>
          <p:nvPr/>
        </p:nvSpPr>
        <p:spPr>
          <a:xfrm rot="9694931">
            <a:off x="1665288" y="4859338"/>
            <a:ext cx="450850" cy="485775"/>
          </a:xfrm>
          <a:custGeom>
            <a:avLst/>
            <a:gdLst/>
            <a:ahLst/>
            <a:cxnLst>
              <a:cxn ang="0">
                <a:pos x="338138" y="0"/>
              </a:cxn>
              <a:cxn ang="0">
                <a:pos x="338138" y="121444"/>
              </a:cxn>
              <a:cxn ang="0">
                <a:pos x="70445" y="121444"/>
              </a:cxn>
              <a:cxn ang="0">
                <a:pos x="70445" y="364331"/>
              </a:cxn>
              <a:cxn ang="0">
                <a:pos x="338138" y="364331"/>
              </a:cxn>
              <a:cxn ang="0">
                <a:pos x="338138" y="485775"/>
              </a:cxn>
              <a:cxn ang="0">
                <a:pos x="450850" y="242888"/>
              </a:cxn>
              <a:cxn ang="0">
                <a:pos x="338138" y="0"/>
              </a:cxn>
              <a:cxn ang="0">
                <a:pos x="28178" y="121444"/>
              </a:cxn>
              <a:cxn ang="0">
                <a:pos x="28178" y="364331"/>
              </a:cxn>
              <a:cxn ang="0">
                <a:pos x="56356" y="364331"/>
              </a:cxn>
              <a:cxn ang="0">
                <a:pos x="56356" y="121444"/>
              </a:cxn>
              <a:cxn ang="0">
                <a:pos x="28178" y="121444"/>
              </a:cxn>
              <a:cxn ang="0">
                <a:pos x="0" y="121444"/>
              </a:cxn>
              <a:cxn ang="0">
                <a:pos x="0" y="364331"/>
              </a:cxn>
              <a:cxn ang="0">
                <a:pos x="14089" y="364331"/>
              </a:cxn>
              <a:cxn ang="0">
                <a:pos x="14089" y="121444"/>
              </a:cxn>
              <a:cxn ang="0">
                <a:pos x="0" y="121444"/>
              </a:cxn>
            </a:cxnLst>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alpha val="100000"/>
            </a:srgbClr>
          </a:solidFill>
          <a:ln w="9525" cap="flat" cmpd="sng">
            <a:solidFill>
              <a:schemeClr val="tx1">
                <a:alpha val="100000"/>
              </a:schemeClr>
            </a:solidFill>
            <a:prstDash val="solid"/>
            <a:miter lim="800000"/>
            <a:headEnd type="none" w="med" len="med"/>
            <a:tailEnd type="none" w="med" len="med"/>
          </a:ln>
        </p:spPr>
        <p:txBody>
          <a:bodyPr/>
          <a:p>
            <a:endParaRPr lang="zh-CN" altLang="en-US"/>
          </a:p>
        </p:txBody>
      </p:sp>
    </p:spTree>
  </p:cSld>
  <p:clrMapOvr>
    <a:masterClrMapping/>
  </p:clrMapOvr>
  <p:transition>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47459" name="Rectangle 2"/>
          <p:cNvSpPr>
            <a:spLocks noGrp="1"/>
          </p:cNvSpPr>
          <p:nvPr>
            <p:ph type="title"/>
          </p:nvPr>
        </p:nvSpPr>
        <p:spPr>
          <a:xfrm>
            <a:off x="0" y="76200"/>
            <a:ext cx="9144000" cy="609600"/>
          </a:xfrm>
          <a:ln/>
        </p:spPr>
        <p:txBody>
          <a:bodyPr vert="horz" wrap="square" lIns="91440" tIns="45720" rIns="91440" bIns="45720" anchor="b" anchorCtr="0"/>
          <a:p>
            <a:pPr eaLnBrk="1" hangingPunct="1"/>
            <a:r>
              <a:rPr lang="en-US" altLang="zh-CN" sz="4000" dirty="0">
                <a:ea typeface="宋体" panose="02010600030101010101" pitchFamily="2" charset="-122"/>
              </a:rPr>
              <a:t>Summary</a:t>
            </a:r>
            <a:endParaRPr lang="en-US" altLang="zh-CN" sz="4000" dirty="0">
              <a:ea typeface="宋体" panose="02010600030101010101" pitchFamily="2" charset="-122"/>
            </a:endParaRPr>
          </a:p>
        </p:txBody>
      </p:sp>
      <p:sp>
        <p:nvSpPr>
          <p:cNvPr id="147460" name="Rectangle 3"/>
          <p:cNvSpPr>
            <a:spLocks noGrp="1"/>
          </p:cNvSpPr>
          <p:nvPr>
            <p:ph idx="1"/>
          </p:nvPr>
        </p:nvSpPr>
        <p:spPr>
          <a:xfrm>
            <a:off x="304800" y="762000"/>
            <a:ext cx="8610600" cy="5103813"/>
          </a:xfrm>
          <a:ln/>
        </p:spPr>
        <p:txBody>
          <a:bodyPr vert="horz" wrap="square" lIns="91440" tIns="45720" rIns="91440" bIns="45720" anchor="t" anchorCtr="0"/>
          <a:p>
            <a:pPr eaLnBrk="1" hangingPunct="1">
              <a:lnSpc>
                <a:spcPct val="120000"/>
              </a:lnSpc>
            </a:pPr>
            <a:r>
              <a:rPr lang="en-US" altLang="zh-CN" sz="2000" b="1" dirty="0">
                <a:ea typeface="宋体" panose="02010600030101010101" pitchFamily="2" charset="-122"/>
              </a:rPr>
              <a:t>Data attribute types: nominal, binary, ordinal, interval-scaled, ratio-scaled</a:t>
            </a:r>
            <a:endParaRPr lang="en-US" altLang="zh-CN" sz="2000" b="1" dirty="0">
              <a:ea typeface="宋体" panose="02010600030101010101" pitchFamily="2" charset="-122"/>
            </a:endParaRPr>
          </a:p>
          <a:p>
            <a:pPr eaLnBrk="1" hangingPunct="1">
              <a:lnSpc>
                <a:spcPct val="120000"/>
              </a:lnSpc>
            </a:pPr>
            <a:r>
              <a:rPr lang="en-US" altLang="zh-CN" sz="2000" b="1" dirty="0">
                <a:ea typeface="宋体" panose="02010600030101010101" pitchFamily="2" charset="-122"/>
              </a:rPr>
              <a:t>Many types of data sets, e.g., numerical, text, graph, Web, image.</a:t>
            </a:r>
            <a:endParaRPr lang="en-US" altLang="zh-CN" sz="2000" b="1" dirty="0">
              <a:ea typeface="宋体" panose="02010600030101010101" pitchFamily="2" charset="-122"/>
            </a:endParaRPr>
          </a:p>
          <a:p>
            <a:pPr eaLnBrk="1" hangingPunct="1">
              <a:lnSpc>
                <a:spcPct val="120000"/>
              </a:lnSpc>
            </a:pPr>
            <a:r>
              <a:rPr lang="en-US" altLang="zh-CN" sz="2000" b="1" dirty="0">
                <a:ea typeface="宋体" panose="02010600030101010101" pitchFamily="2" charset="-122"/>
              </a:rPr>
              <a:t>Gain insight into the data by:</a:t>
            </a:r>
            <a:endParaRPr lang="en-US" altLang="zh-CN" sz="2000" b="1" dirty="0">
              <a:ea typeface="宋体" panose="02010600030101010101" pitchFamily="2" charset="-122"/>
            </a:endParaRPr>
          </a:p>
          <a:p>
            <a:pPr lvl="1" eaLnBrk="1" hangingPunct="1">
              <a:lnSpc>
                <a:spcPct val="120000"/>
              </a:lnSpc>
            </a:pPr>
            <a:r>
              <a:rPr lang="en-US" altLang="zh-CN" sz="2000" b="1" dirty="0">
                <a:ea typeface="宋体" panose="02010600030101010101" pitchFamily="2" charset="-122"/>
              </a:rPr>
              <a:t>Basic statistical data description: central tendency, dispersion,  graphical displays</a:t>
            </a:r>
            <a:endParaRPr lang="en-US" altLang="zh-CN" sz="2000" b="1" dirty="0">
              <a:ea typeface="宋体" panose="02010600030101010101" pitchFamily="2" charset="-122"/>
            </a:endParaRPr>
          </a:p>
          <a:p>
            <a:pPr lvl="1" eaLnBrk="1" hangingPunct="1">
              <a:lnSpc>
                <a:spcPct val="110000"/>
              </a:lnSpc>
            </a:pPr>
            <a:r>
              <a:rPr lang="en-US" altLang="zh-CN" sz="2000" b="1" dirty="0">
                <a:ea typeface="宋体" panose="02010600030101010101" pitchFamily="2" charset="-122"/>
              </a:rPr>
              <a:t>Data visualization: map data onto graphical primitives</a:t>
            </a:r>
            <a:endParaRPr lang="en-US" altLang="zh-CN" sz="2000" b="1" dirty="0">
              <a:ea typeface="宋体" panose="02010600030101010101" pitchFamily="2" charset="-122"/>
            </a:endParaRPr>
          </a:p>
          <a:p>
            <a:pPr lvl="1" eaLnBrk="1" hangingPunct="1">
              <a:lnSpc>
                <a:spcPct val="120000"/>
              </a:lnSpc>
            </a:pPr>
            <a:r>
              <a:rPr lang="en-US" altLang="zh-CN" sz="2000" b="1" dirty="0">
                <a:ea typeface="宋体" panose="02010600030101010101" pitchFamily="2" charset="-122"/>
              </a:rPr>
              <a:t>Measure data similarity</a:t>
            </a:r>
            <a:endParaRPr lang="en-US" altLang="zh-CN" sz="2000" b="1" dirty="0">
              <a:ea typeface="宋体" panose="02010600030101010101" pitchFamily="2" charset="-122"/>
            </a:endParaRPr>
          </a:p>
          <a:p>
            <a:pPr eaLnBrk="1" hangingPunct="1">
              <a:lnSpc>
                <a:spcPct val="120000"/>
              </a:lnSpc>
            </a:pPr>
            <a:r>
              <a:rPr lang="en-US" altLang="zh-CN" sz="2000" b="1" dirty="0">
                <a:ea typeface="宋体" panose="02010600030101010101" pitchFamily="2" charset="-122"/>
              </a:rPr>
              <a:t>Above steps are the beginning of data preprocessing. </a:t>
            </a:r>
            <a:endParaRPr lang="en-US" altLang="zh-CN" sz="2000" b="1" dirty="0">
              <a:ea typeface="宋体" panose="02010600030101010101" pitchFamily="2" charset="-122"/>
            </a:endParaRPr>
          </a:p>
          <a:p>
            <a:pPr eaLnBrk="1" hangingPunct="1">
              <a:lnSpc>
                <a:spcPct val="120000"/>
              </a:lnSpc>
            </a:pPr>
            <a:r>
              <a:rPr lang="en-US" altLang="zh-CN" sz="2000" b="1" dirty="0">
                <a:ea typeface="宋体" panose="02010600030101010101" pitchFamily="2" charset="-122"/>
              </a:rPr>
              <a:t>Many methods have been developed but still an active area of research.</a:t>
            </a:r>
            <a:endParaRPr lang="en-US" altLang="zh-CN" sz="2000" b="1" dirty="0">
              <a:ea typeface="宋体" panose="02010600030101010101" pitchFamily="2" charset="-122"/>
            </a:endParaRPr>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
        <p:nvSpPr>
          <p:cNvPr id="22531" name="Rectangle 2"/>
          <p:cNvSpPr>
            <a:spLocks noGrp="1"/>
          </p:cNvSpPr>
          <p:nvPr>
            <p:ph type="title"/>
          </p:nvPr>
        </p:nvSpPr>
        <p:spPr>
          <a:ln/>
        </p:spPr>
        <p:txBody>
          <a:bodyPr vert="horz" wrap="square" lIns="91440" tIns="45720" rIns="91440" bIns="45720" anchor="b" anchorCtr="0"/>
          <a:p>
            <a:pPr eaLnBrk="1" hangingPunct="1"/>
            <a:r>
              <a:rPr lang="zh-CN" altLang="en-US" dirty="0">
                <a:solidFill>
                  <a:srgbClr val="170981"/>
                </a:solidFill>
                <a:latin typeface="Times New Roman" panose="02020603050405020304" pitchFamily="18" charset="0"/>
                <a:ea typeface="宋体" panose="02010600030101010101" pitchFamily="2" charset="-122"/>
              </a:rPr>
              <a:t>数值属性的类型</a:t>
            </a:r>
            <a:r>
              <a:rPr lang="zh-CN" altLang="en-US" dirty="0">
                <a:solidFill>
                  <a:schemeClr val="hlink"/>
                </a:solidFill>
                <a:latin typeface="Times New Roman" panose="02020603050405020304" pitchFamily="18" charset="0"/>
                <a:ea typeface="宋体" panose="02010600030101010101" pitchFamily="2" charset="-122"/>
              </a:rPr>
              <a:t> </a:t>
            </a:r>
            <a:endParaRPr lang="zh-CN" altLang="en-US" dirty="0">
              <a:solidFill>
                <a:schemeClr val="hlink"/>
              </a:solidFill>
              <a:latin typeface="Times New Roman" panose="02020603050405020304" pitchFamily="18" charset="0"/>
              <a:ea typeface="宋体" panose="02010600030101010101" pitchFamily="2" charset="-122"/>
            </a:endParaRPr>
          </a:p>
        </p:txBody>
      </p:sp>
      <p:sp>
        <p:nvSpPr>
          <p:cNvPr id="22532" name="Rectangle 3"/>
          <p:cNvSpPr>
            <a:spLocks noGrp="1"/>
          </p:cNvSpPr>
          <p:nvPr>
            <p:ph idx="1"/>
          </p:nvPr>
        </p:nvSpPr>
        <p:spPr>
          <a:xfrm>
            <a:off x="304800" y="762000"/>
            <a:ext cx="8382000" cy="5257800"/>
          </a:xfrm>
          <a:ln/>
        </p:spPr>
        <p:txBody>
          <a:bodyPr vert="horz" wrap="square" lIns="91440" tIns="45720" rIns="91440" bIns="45720" anchor="t" anchorCtr="0"/>
          <a:p>
            <a:pPr marL="292100" indent="-292100" eaLnBrk="1" hangingPunct="1"/>
            <a:r>
              <a:rPr lang="zh-CN" altLang="en-US" sz="2400" b="1" dirty="0">
                <a:latin typeface="Times New Roman" panose="02020603050405020304" pitchFamily="18" charset="0"/>
                <a:ea typeface="宋体" panose="02010600030101010101" pitchFamily="2" charset="-122"/>
              </a:rPr>
              <a:t>数量</a:t>
            </a:r>
            <a:r>
              <a:rPr lang="en-US" altLang="zh-CN" sz="2400" b="1" dirty="0">
                <a:latin typeface="Times New Roman" panose="02020603050405020304" pitchFamily="18" charset="0"/>
                <a:ea typeface="宋体" panose="02010600030101010101" pitchFamily="2" charset="-122"/>
              </a:rPr>
              <a:t>Quantity </a:t>
            </a:r>
            <a:r>
              <a:rPr lang="zh-CN" altLang="en-US" sz="2400" b="1" dirty="0">
                <a:latin typeface="Times New Roman" panose="02020603050405020304" pitchFamily="18" charset="0"/>
                <a:ea typeface="宋体" panose="02010600030101010101" pitchFamily="2" charset="-122"/>
              </a:rPr>
              <a:t>：可度量的量</a:t>
            </a:r>
            <a:r>
              <a:rPr lang="en-US" altLang="zh-CN" sz="2400" b="1" dirty="0">
                <a:latin typeface="Times New Roman" panose="02020603050405020304" pitchFamily="18" charset="0"/>
                <a:ea typeface="宋体" panose="02010600030101010101" pitchFamily="2" charset="-122"/>
              </a:rPr>
              <a:t>(integer or real-valued)</a:t>
            </a:r>
            <a:endParaRPr lang="en-US" altLang="zh-CN" sz="2400" b="1" dirty="0">
              <a:latin typeface="Times New Roman" panose="02020603050405020304" pitchFamily="18" charset="0"/>
              <a:ea typeface="宋体" panose="02010600030101010101" pitchFamily="2" charset="-122"/>
            </a:endParaRPr>
          </a:p>
          <a:p>
            <a:pPr marL="292100" indent="-292100" eaLnBrk="1" hangingPunct="1"/>
            <a:r>
              <a:rPr lang="zh-CN" altLang="en-US" sz="2400" b="1" dirty="0">
                <a:latin typeface="Times New Roman" panose="02020603050405020304" pitchFamily="18" charset="0"/>
                <a:ea typeface="宋体" panose="02010600030101010101" pitchFamily="2" charset="-122"/>
              </a:rPr>
              <a:t>区间标度属性</a:t>
            </a:r>
            <a:endParaRPr lang="en-US" altLang="zh-CN" sz="2400" b="1" dirty="0">
              <a:latin typeface="Times New Roman" panose="02020603050405020304" pitchFamily="18" charset="0"/>
              <a:ea typeface="宋体" panose="02010600030101010101" pitchFamily="2" charset="-122"/>
            </a:endParaRPr>
          </a:p>
          <a:p>
            <a:pPr marL="1257300" lvl="2" indent="-393700" eaLnBrk="1" hangingPunct="1">
              <a:buClr>
                <a:srgbClr val="FF0000"/>
              </a:buClr>
            </a:pPr>
            <a:r>
              <a:rPr lang="zh-CN" altLang="en-US" b="1" dirty="0">
                <a:solidFill>
                  <a:srgbClr val="FF0000"/>
                </a:solidFill>
                <a:latin typeface="Times New Roman" panose="02020603050405020304" pitchFamily="18" charset="0"/>
                <a:ea typeface="宋体" panose="02010600030101010101" pitchFamily="2" charset="-122"/>
              </a:rPr>
              <a:t>相等的单位尺度度量</a:t>
            </a:r>
            <a:endParaRPr lang="en-US" altLang="zh-CN" b="1" dirty="0">
              <a:solidFill>
                <a:srgbClr val="FF0000"/>
              </a:solidFill>
              <a:latin typeface="Times New Roman" panose="02020603050405020304" pitchFamily="18" charset="0"/>
              <a:ea typeface="宋体" panose="02010600030101010101" pitchFamily="2" charset="-122"/>
            </a:endParaRPr>
          </a:p>
          <a:p>
            <a:pPr marL="1257300" lvl="2" indent="-393700" eaLnBrk="1" hangingPunct="1">
              <a:buClr>
                <a:srgbClr val="FF0000"/>
              </a:buClr>
            </a:pPr>
            <a:r>
              <a:rPr lang="zh-CN" altLang="en-US" b="1" dirty="0">
                <a:latin typeface="Times New Roman" panose="02020603050405020304" pitchFamily="18" charset="0"/>
                <a:ea typeface="宋体" panose="02010600030101010101" pitchFamily="2" charset="-122"/>
              </a:rPr>
              <a:t>值有序</a:t>
            </a:r>
            <a:endParaRPr lang="zh-CN" altLang="en-US" b="1" dirty="0">
              <a:latin typeface="Times New Roman" panose="02020603050405020304" pitchFamily="18" charset="0"/>
              <a:ea typeface="宋体" panose="02010600030101010101" pitchFamily="2" charset="-122"/>
            </a:endParaRPr>
          </a:p>
          <a:p>
            <a:pPr marL="1714500" lvl="3" indent="-393700" eaLnBrk="1" hangingPunct="1"/>
            <a:r>
              <a:rPr lang="en-US" altLang="zh-CN" sz="2400" b="1" dirty="0">
                <a:latin typeface="Times New Roman" panose="02020603050405020304" pitchFamily="18" charset="0"/>
                <a:ea typeface="宋体" panose="02010600030101010101" pitchFamily="2" charset="-122"/>
              </a:rPr>
              <a:t>E.g., </a:t>
            </a:r>
            <a:r>
              <a:rPr lang="en-US" altLang="zh-CN" sz="2400" b="1" i="1" dirty="0">
                <a:latin typeface="Times New Roman" panose="02020603050405020304" pitchFamily="18" charset="0"/>
                <a:ea typeface="宋体" panose="02010600030101010101" pitchFamily="2" charset="-122"/>
              </a:rPr>
              <a:t>temperature in C˚or F˚, calendar dates</a:t>
            </a:r>
            <a:endParaRPr lang="en-US" altLang="zh-CN" sz="2400" b="1" i="1" dirty="0">
              <a:latin typeface="Times New Roman" panose="02020603050405020304" pitchFamily="18" charset="0"/>
              <a:ea typeface="宋体" panose="02010600030101010101" pitchFamily="2" charset="-122"/>
            </a:endParaRPr>
          </a:p>
          <a:p>
            <a:pPr marL="1257300" lvl="2" indent="-393700" eaLnBrk="1" hangingPunct="1">
              <a:buClr>
                <a:srgbClr val="FF0000"/>
              </a:buClr>
            </a:pPr>
            <a:r>
              <a:rPr lang="zh-CN" altLang="en-US" b="1" dirty="0">
                <a:latin typeface="Times New Roman" panose="02020603050405020304" pitchFamily="18" charset="0"/>
                <a:ea typeface="宋体" panose="02010600030101010101" pitchFamily="2" charset="-122"/>
              </a:rPr>
              <a:t>没有真正的零点</a:t>
            </a:r>
            <a:endParaRPr lang="en-US" altLang="zh-CN" b="1" dirty="0">
              <a:latin typeface="Times New Roman" panose="02020603050405020304" pitchFamily="18" charset="0"/>
              <a:ea typeface="宋体" panose="02010600030101010101" pitchFamily="2" charset="-122"/>
            </a:endParaRPr>
          </a:p>
          <a:p>
            <a:pPr marL="292100" indent="-292100" eaLnBrk="1" hangingPunct="1"/>
            <a:r>
              <a:rPr lang="zh-CN" altLang="en-US" sz="2400" b="1" dirty="0">
                <a:latin typeface="Times New Roman" panose="02020603050405020304" pitchFamily="18" charset="0"/>
                <a:ea typeface="宋体" panose="02010600030101010101" pitchFamily="2" charset="-122"/>
              </a:rPr>
              <a:t>比率标度属性</a:t>
            </a:r>
            <a:endParaRPr lang="en-US" altLang="zh-CN" sz="2400" b="1" dirty="0">
              <a:latin typeface="Times New Roman" panose="02020603050405020304" pitchFamily="18" charset="0"/>
              <a:ea typeface="宋体" panose="02010600030101010101" pitchFamily="2" charset="-122"/>
            </a:endParaRPr>
          </a:p>
          <a:p>
            <a:pPr marL="1257300" lvl="2" indent="-393700" eaLnBrk="1" hangingPunct="1">
              <a:buClr>
                <a:srgbClr val="FF0000"/>
              </a:buClr>
            </a:pPr>
            <a:r>
              <a:rPr lang="zh-CN" altLang="en-US" b="1" dirty="0">
                <a:solidFill>
                  <a:srgbClr val="FF0000"/>
                </a:solidFill>
                <a:latin typeface="Times New Roman" panose="02020603050405020304" pitchFamily="18" charset="0"/>
                <a:ea typeface="宋体" panose="02010600030101010101" pitchFamily="2" charset="-122"/>
              </a:rPr>
              <a:t>具有固有零点的数值属性</a:t>
            </a:r>
            <a:endParaRPr lang="en-US" altLang="zh-CN" b="1" dirty="0">
              <a:solidFill>
                <a:srgbClr val="FF0000"/>
              </a:solidFill>
              <a:latin typeface="Times New Roman" panose="02020603050405020304" pitchFamily="18" charset="0"/>
              <a:ea typeface="宋体" panose="02010600030101010101" pitchFamily="2" charset="-122"/>
            </a:endParaRPr>
          </a:p>
          <a:p>
            <a:pPr marL="1257300" lvl="2" indent="-393700" eaLnBrk="1" hangingPunct="1">
              <a:buClr>
                <a:srgbClr val="FF0000"/>
              </a:buClr>
            </a:pPr>
            <a:r>
              <a:rPr lang="zh-CN" altLang="en-US" b="1" dirty="0">
                <a:latin typeface="Times New Roman" panose="02020603050405020304" pitchFamily="18" charset="0"/>
                <a:ea typeface="宋体" panose="02010600030101010101" pitchFamily="2" charset="-122"/>
              </a:rPr>
              <a:t>可以讲一个值是另一个值倍数</a:t>
            </a:r>
            <a:r>
              <a:rPr lang="en-US" altLang="zh-CN" b="1" dirty="0">
                <a:latin typeface="Times New Roman" panose="02020603050405020304" pitchFamily="18" charset="0"/>
                <a:ea typeface="宋体" panose="02010600030101010101" pitchFamily="2" charset="-122"/>
              </a:rPr>
              <a:t>(10 K˚ is twice as high as 5 K˚).</a:t>
            </a:r>
            <a:endParaRPr lang="en-US" altLang="zh-CN" b="1" dirty="0">
              <a:latin typeface="Times New Roman" panose="02020603050405020304" pitchFamily="18" charset="0"/>
              <a:ea typeface="宋体" panose="02010600030101010101" pitchFamily="2" charset="-122"/>
            </a:endParaRPr>
          </a:p>
          <a:p>
            <a:pPr marL="1714500" lvl="3" indent="-393700" eaLnBrk="1" hangingPunct="1"/>
            <a:r>
              <a:rPr lang="en-US" altLang="zh-CN" sz="2400" b="1" dirty="0">
                <a:latin typeface="Times New Roman" panose="02020603050405020304" pitchFamily="18" charset="0"/>
                <a:ea typeface="宋体" panose="02010600030101010101" pitchFamily="2" charset="-122"/>
              </a:rPr>
              <a:t>e.g.</a:t>
            </a:r>
            <a:r>
              <a:rPr lang="zh-CN" altLang="en-US" sz="2400" b="1" i="1" dirty="0">
                <a:latin typeface="Times New Roman" panose="02020603050405020304" pitchFamily="18" charset="0"/>
                <a:ea typeface="宋体" panose="02010600030101010101" pitchFamily="2" charset="-122"/>
              </a:rPr>
              <a:t> 长度</a:t>
            </a:r>
            <a:r>
              <a:rPr lang="en-US" altLang="zh-CN" sz="2400" b="1" i="1" dirty="0">
                <a:latin typeface="Times New Roman" panose="02020603050405020304" pitchFamily="18" charset="0"/>
                <a:ea typeface="宋体" panose="02010600030101010101" pitchFamily="2" charset="-122"/>
              </a:rPr>
              <a:t>,</a:t>
            </a:r>
            <a:r>
              <a:rPr lang="zh-CN" altLang="en-US" sz="2400" b="1" i="1" dirty="0">
                <a:latin typeface="Times New Roman" panose="02020603050405020304" pitchFamily="18" charset="0"/>
                <a:ea typeface="宋体" panose="02010600030101010101" pitchFamily="2" charset="-122"/>
              </a:rPr>
              <a:t>计数</a:t>
            </a:r>
            <a:r>
              <a:rPr lang="en-US" altLang="zh-CN" sz="2400" b="1" i="1" dirty="0">
                <a:latin typeface="Times New Roman" panose="02020603050405020304" pitchFamily="18" charset="0"/>
                <a:ea typeface="宋体" panose="02010600030101010101" pitchFamily="2" charset="-122"/>
              </a:rPr>
              <a:t>,</a:t>
            </a:r>
            <a:r>
              <a:rPr lang="zh-CN" altLang="en-US" sz="2400" b="1" i="1" dirty="0">
                <a:latin typeface="Times New Roman" panose="02020603050405020304" pitchFamily="18" charset="0"/>
                <a:ea typeface="宋体" panose="02010600030101010101" pitchFamily="2" charset="-122"/>
              </a:rPr>
              <a:t>货币的数量</a:t>
            </a:r>
            <a:endParaRPr lang="en-US" altLang="zh-CN" sz="2400" b="1" i="1" dirty="0">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149507" name="Rectangle 2"/>
          <p:cNvSpPr>
            <a:spLocks noGrp="1"/>
          </p:cNvSpPr>
          <p:nvPr>
            <p:ph type="title"/>
          </p:nvPr>
        </p:nvSpPr>
        <p:spPr>
          <a:ln/>
        </p:spPr>
        <p:txBody>
          <a:bodyPr vert="horz" wrap="square" lIns="91440" tIns="45720" rIns="91440" bIns="45720" anchor="b" anchorCtr="0"/>
          <a:p>
            <a:pPr eaLnBrk="1" hangingPunct="1"/>
            <a:r>
              <a:rPr lang="en-US" altLang="zh-CN" dirty="0">
                <a:ea typeface="宋体" panose="02010600030101010101" pitchFamily="2" charset="-122"/>
              </a:rPr>
              <a:t>References</a:t>
            </a:r>
            <a:endParaRPr lang="en-US" altLang="zh-CN" dirty="0">
              <a:ea typeface="宋体" panose="02010600030101010101" pitchFamily="2" charset="-122"/>
            </a:endParaRPr>
          </a:p>
        </p:txBody>
      </p:sp>
      <p:sp>
        <p:nvSpPr>
          <p:cNvPr id="149508" name="Rectangle 3"/>
          <p:cNvSpPr>
            <a:spLocks noGrp="1"/>
          </p:cNvSpPr>
          <p:nvPr>
            <p:ph idx="1"/>
          </p:nvPr>
        </p:nvSpPr>
        <p:spPr>
          <a:xfrm>
            <a:off x="152400" y="838200"/>
            <a:ext cx="8763000" cy="5334000"/>
          </a:xfrm>
          <a:ln/>
        </p:spPr>
        <p:txBody>
          <a:bodyPr vert="horz" wrap="square" lIns="91440" tIns="45720" rIns="91440" bIns="45720" anchor="t" anchorCtr="0"/>
          <a:p>
            <a:pPr marL="457200" indent="-457200" eaLnBrk="1" hangingPunct="1"/>
            <a:r>
              <a:rPr lang="en-US" altLang="zh-CN" sz="1800" dirty="0">
                <a:ea typeface="宋体" panose="02010600030101010101" pitchFamily="2" charset="-122"/>
              </a:rPr>
              <a:t>W. Cleveland, Visualizing Data, Hobart Press, 1993</a:t>
            </a:r>
            <a:endParaRPr lang="en-US" altLang="zh-CN" sz="1800" dirty="0">
              <a:ea typeface="宋体" panose="02010600030101010101" pitchFamily="2" charset="-122"/>
            </a:endParaRPr>
          </a:p>
          <a:p>
            <a:pPr marL="457200" indent="-457200" eaLnBrk="1" hangingPunct="1"/>
            <a:r>
              <a:rPr lang="en-US" altLang="zh-CN" sz="1800" dirty="0">
                <a:solidFill>
                  <a:schemeClr val="hlink"/>
                </a:solidFill>
                <a:ea typeface="宋体" panose="02010600030101010101" pitchFamily="2" charset="-122"/>
              </a:rPr>
              <a:t>T. Dasu and T. Johnson.  Exploratory Data Mining and Data Cleaning. John Wiley, 2003</a:t>
            </a:r>
            <a:endParaRPr lang="en-US" altLang="zh-CN" sz="1800" dirty="0">
              <a:solidFill>
                <a:schemeClr val="hlink"/>
              </a:solidFill>
              <a:ea typeface="宋体" panose="02010600030101010101" pitchFamily="2" charset="-122"/>
            </a:endParaRPr>
          </a:p>
          <a:p>
            <a:pPr marL="457200" indent="-457200" eaLnBrk="1" hangingPunct="1"/>
            <a:r>
              <a:rPr lang="en-US" altLang="zh-CN" sz="1800" dirty="0">
                <a:ea typeface="宋体" panose="02010600030101010101" pitchFamily="2" charset="-122"/>
              </a:rPr>
              <a:t>U. Fayyad, G. Grinstein, and A. Wierse. Information Visualization in Data Mining and Knowledge Discovery, Morgan Kaufmann, 2001</a:t>
            </a:r>
            <a:endParaRPr lang="en-US" altLang="zh-CN" sz="1800" dirty="0">
              <a:ea typeface="宋体" panose="02010600030101010101" pitchFamily="2" charset="-122"/>
            </a:endParaRPr>
          </a:p>
          <a:p>
            <a:pPr marL="457200" indent="-457200" eaLnBrk="1" hangingPunct="1"/>
            <a:r>
              <a:rPr lang="en-US" altLang="zh-CN" sz="1800" dirty="0">
                <a:solidFill>
                  <a:srgbClr val="FF0000"/>
                </a:solidFill>
                <a:ea typeface="宋体" panose="02010600030101010101" pitchFamily="2" charset="-122"/>
              </a:rPr>
              <a:t>L. Kaufman and P. J. Rousseeuw. Finding Groups in Data: an Introduction to Cluster Analysis. John Wiley &amp; Sons, 1990</a:t>
            </a:r>
            <a:r>
              <a:rPr lang="en-US" altLang="zh-CN" sz="1800" dirty="0">
                <a:ea typeface="宋体" panose="02010600030101010101" pitchFamily="2" charset="-122"/>
              </a:rPr>
              <a:t>.</a:t>
            </a:r>
            <a:endParaRPr lang="en-US" altLang="zh-CN" sz="1800" dirty="0">
              <a:solidFill>
                <a:schemeClr val="hlink"/>
              </a:solidFill>
              <a:ea typeface="宋体" panose="02010600030101010101" pitchFamily="2" charset="-122"/>
            </a:endParaRPr>
          </a:p>
          <a:p>
            <a:pPr marL="457200" indent="-457200" eaLnBrk="1" hangingPunct="1"/>
            <a:r>
              <a:rPr lang="en-US" altLang="zh-CN" sz="1800" dirty="0">
                <a:ea typeface="宋体" panose="02010600030101010101" pitchFamily="2" charset="-122"/>
              </a:rPr>
              <a:t>H. V. Jagadish, et al., Special Issue on Data Reduction Techniques.  Bulletin of the Tech. Committee on Data Eng., 20(4), Dec. 1997</a:t>
            </a:r>
            <a:endParaRPr lang="en-US" altLang="zh-CN" sz="1800" dirty="0">
              <a:ea typeface="宋体" panose="02010600030101010101" pitchFamily="2" charset="-122"/>
            </a:endParaRPr>
          </a:p>
          <a:p>
            <a:pPr marL="457200" indent="-457200"/>
            <a:r>
              <a:rPr lang="en-US" altLang="zh-CN" sz="1800" dirty="0">
                <a:ea typeface="宋体" panose="02010600030101010101" pitchFamily="2" charset="-122"/>
              </a:rPr>
              <a:t>D. A. Keim. Information visualization and visual data mining, IEEE trans. on Visualization and Computer Graphics, 8(1), 2002</a:t>
            </a:r>
            <a:endParaRPr lang="en-US" altLang="zh-CN" sz="1800" dirty="0">
              <a:ea typeface="宋体" panose="02010600030101010101" pitchFamily="2" charset="-122"/>
            </a:endParaRPr>
          </a:p>
          <a:p>
            <a:pPr marL="457200" indent="-457200" eaLnBrk="1" hangingPunct="1"/>
            <a:r>
              <a:rPr lang="en-US" altLang="zh-CN" sz="1800" dirty="0">
                <a:ea typeface="宋体" panose="02010600030101010101" pitchFamily="2" charset="-122"/>
              </a:rPr>
              <a:t>D. Pyle. Data Preparation for Data Mining. Morgan Kaufmann, 1999</a:t>
            </a:r>
            <a:endParaRPr lang="en-US" altLang="zh-CN" sz="1800" dirty="0">
              <a:ea typeface="宋体" panose="02010600030101010101" pitchFamily="2" charset="-122"/>
            </a:endParaRPr>
          </a:p>
          <a:p>
            <a:pPr marL="457200" indent="-457200" eaLnBrk="1" hangingPunct="1"/>
            <a:r>
              <a:rPr lang="en-US" altLang="zh-CN" sz="1800" dirty="0">
                <a:ea typeface="宋体" panose="02010600030101010101" pitchFamily="2" charset="-122"/>
              </a:rPr>
              <a:t>S.  Santini and R. Jain,” Similarity measures”, IEEE Trans. on Pattern Analysis and Machine Intelligence, 21(9), 1999</a:t>
            </a:r>
            <a:endParaRPr lang="en-US" altLang="zh-CN" sz="1800" dirty="0">
              <a:ea typeface="宋体" panose="02010600030101010101" pitchFamily="2" charset="-122"/>
            </a:endParaRPr>
          </a:p>
          <a:p>
            <a:pPr marL="457200" indent="-457200" eaLnBrk="1" hangingPunct="1"/>
            <a:r>
              <a:rPr lang="en-US" altLang="zh-CN" sz="1800" dirty="0">
                <a:solidFill>
                  <a:srgbClr val="FF0000"/>
                </a:solidFill>
                <a:ea typeface="宋体" panose="02010600030101010101" pitchFamily="2" charset="-122"/>
              </a:rPr>
              <a:t>E. R. Tufte. The Visual Display of Quantitative Information, 2nd ed., Graphics Press, 2001</a:t>
            </a:r>
            <a:endParaRPr lang="en-US" altLang="zh-CN" sz="1800" dirty="0">
              <a:solidFill>
                <a:srgbClr val="FF0000"/>
              </a:solidFill>
              <a:ea typeface="宋体" panose="02010600030101010101" pitchFamily="2" charset="-122"/>
            </a:endParaRPr>
          </a:p>
          <a:p>
            <a:pPr marL="457200" indent="-457200" eaLnBrk="1" hangingPunct="1"/>
            <a:r>
              <a:rPr lang="en-US" altLang="zh-CN" sz="1800" dirty="0">
                <a:ea typeface="宋体" panose="02010600030101010101" pitchFamily="2" charset="-122"/>
              </a:rPr>
              <a:t>C. Yu , et al, Visual data mining of multimedia data for social and behavioral studies, Information Visualization, 8(1), 2009 </a:t>
            </a:r>
            <a:endParaRPr lang="en-US" altLang="zh-CN" sz="1800" dirty="0">
              <a:ea typeface="宋体" panose="02010600030101010101" pitchFamily="2" charset="-122"/>
            </a:endParaRPr>
          </a:p>
        </p:txBody>
      </p:sp>
    </p:spTree>
  </p:cSld>
  <p:clrMapOvr>
    <a:masterClrMapping/>
  </p:clrMapOvr>
  <p:transition>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5700" name="Rectangle 4"/>
          <p:cNvSpPr>
            <a:spLocks noChangeArrowheads="1"/>
          </p:cNvSpPr>
          <p:nvPr/>
        </p:nvSpPr>
        <p:spPr bwMode="auto">
          <a:xfrm>
            <a:off x="685800" y="2292350"/>
            <a:ext cx="7772400" cy="841375"/>
          </a:xfrm>
          <a:prstGeom prst="rect">
            <a:avLst/>
          </a:prstGeom>
          <a:noFill/>
          <a:ln w="9525">
            <a:noFill/>
            <a:miter lim="800000"/>
          </a:ln>
          <a:effectLst/>
        </p:spPr>
        <p:txBody>
          <a:bodyPr lIns="182562" tIns="46038" rIns="182562" bIns="46038">
            <a:spAutoFit/>
          </a:body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zh-CN" sz="5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Any Questions?</a:t>
            </a:r>
            <a:endParaRPr kumimoji="0" lang="en-US" altLang="zh-CN" sz="5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061"/>
          <p:cNvSpPr txBox="1">
            <a:spLocks noGrp="1"/>
          </p:cNvSpPr>
          <p:nvPr>
            <p:ph type="sldNum" sz="quarter" idx="10"/>
          </p:nvPr>
        </p:nvSpPr>
        <p:spPr>
          <a:ln/>
        </p:spPr>
        <p:txBody>
          <a:bodyPr anchor="b"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lvl="0" algn="r" eaLnBrk="1" hangingPunct="1"/>
            <a:fld id="{9A0DB2DC-4C9A-4742-B13C-FB6460FD3503}" type="slidenum">
              <a:rPr lang="zh-CN" altLang="en-US" dirty="0"/>
            </a:fld>
            <a:endParaRPr lang="zh-CN" altLang="en-US" dirty="0"/>
          </a:p>
        </p:txBody>
      </p:sp>
      <p:sp>
        <p:nvSpPr>
          <p:cNvPr id="24579" name="Rectangle 2"/>
          <p:cNvSpPr>
            <a:spLocks noGrp="1"/>
          </p:cNvSpPr>
          <p:nvPr>
            <p:ph type="title"/>
          </p:nvPr>
        </p:nvSpPr>
        <p:spPr>
          <a:ln/>
        </p:spPr>
        <p:txBody>
          <a:bodyPr vert="horz" wrap="square" lIns="91440" tIns="45720" rIns="91440" bIns="45720" anchor="b" anchorCtr="0"/>
          <a:p>
            <a:pPr eaLnBrk="1" hangingPunct="1"/>
            <a:r>
              <a:rPr lang="zh-CN" altLang="en-US" dirty="0">
                <a:ea typeface="宋体" panose="02010600030101010101" pitchFamily="2" charset="-122"/>
              </a:rPr>
              <a:t>离散 </a:t>
            </a:r>
            <a:r>
              <a:rPr lang="en-US" altLang="zh-CN" dirty="0">
                <a:ea typeface="宋体" panose="02010600030101010101" pitchFamily="2" charset="-122"/>
              </a:rPr>
              <a:t>vs. </a:t>
            </a:r>
            <a:r>
              <a:rPr lang="zh-CN" altLang="en-US" dirty="0">
                <a:ea typeface="宋体" panose="02010600030101010101" pitchFamily="2" charset="-122"/>
              </a:rPr>
              <a:t>连续属性 </a:t>
            </a:r>
            <a:endParaRPr lang="zh-CN" altLang="en-US" dirty="0">
              <a:ea typeface="宋体" panose="02010600030101010101" pitchFamily="2" charset="-122"/>
            </a:endParaRPr>
          </a:p>
        </p:txBody>
      </p:sp>
      <p:sp>
        <p:nvSpPr>
          <p:cNvPr id="24580" name="Rectangle 3"/>
          <p:cNvSpPr>
            <a:spLocks noGrp="1"/>
          </p:cNvSpPr>
          <p:nvPr>
            <p:ph idx="1"/>
          </p:nvPr>
        </p:nvSpPr>
        <p:spPr>
          <a:xfrm>
            <a:off x="304800" y="838200"/>
            <a:ext cx="8534400" cy="5257800"/>
          </a:xfrm>
          <a:ln/>
        </p:spPr>
        <p:txBody>
          <a:bodyPr vert="horz" wrap="square" lIns="91440" tIns="45720" rIns="91440" bIns="45720" anchor="t" anchorCtr="0"/>
          <a:p>
            <a:pPr algn="just" eaLnBrk="1" hangingPunct="1">
              <a:lnSpc>
                <a:spcPct val="120000"/>
              </a:lnSpc>
            </a:pPr>
            <a:r>
              <a:rPr lang="zh-CN" altLang="en-US" sz="2400" b="1" dirty="0">
                <a:latin typeface="Times New Roman" panose="02020603050405020304" pitchFamily="18" charset="0"/>
                <a:ea typeface="宋体" panose="02010600030101010101" pitchFamily="2" charset="-122"/>
              </a:rPr>
              <a:t>离散属性</a:t>
            </a:r>
            <a:endParaRPr lang="en-US" altLang="zh-CN" sz="2400" b="1" dirty="0">
              <a:latin typeface="Times New Roman" panose="02020603050405020304" pitchFamily="18" charset="0"/>
              <a:ea typeface="宋体" panose="02010600030101010101" pitchFamily="2" charset="-122"/>
            </a:endParaRPr>
          </a:p>
          <a:p>
            <a:pPr lvl="1" algn="just" eaLnBrk="1" hangingPunct="1">
              <a:lnSpc>
                <a:spcPct val="120000"/>
              </a:lnSpc>
            </a:pPr>
            <a:r>
              <a:rPr lang="zh-CN" altLang="en-US" sz="2400" b="1" dirty="0">
                <a:solidFill>
                  <a:srgbClr val="FF0000"/>
                </a:solidFill>
                <a:latin typeface="Times New Roman" panose="02020603050405020304" pitchFamily="18" charset="0"/>
                <a:ea typeface="宋体" panose="02010600030101010101" pitchFamily="2" charset="-122"/>
              </a:rPr>
              <a:t>一个有限的或可数无限集值</a:t>
            </a:r>
            <a:endParaRPr lang="en-US" altLang="zh-CN" sz="2400" b="1" dirty="0">
              <a:solidFill>
                <a:srgbClr val="FF0000"/>
              </a:solidFill>
              <a:latin typeface="Times New Roman" panose="02020603050405020304" pitchFamily="18" charset="0"/>
              <a:ea typeface="宋体" panose="02010600030101010101" pitchFamily="2" charset="-122"/>
            </a:endParaRPr>
          </a:p>
          <a:p>
            <a:pPr lvl="2" algn="just" eaLnBrk="1" hangingPunct="1">
              <a:lnSpc>
                <a:spcPct val="120000"/>
              </a:lnSpc>
            </a:pPr>
            <a:r>
              <a:rPr lang="en-US" altLang="zh-CN" b="1" dirty="0">
                <a:latin typeface="Times New Roman" panose="02020603050405020304" pitchFamily="18" charset="0"/>
                <a:ea typeface="宋体" panose="02010600030101010101" pitchFamily="2" charset="-122"/>
              </a:rPr>
              <a:t>E.g., zip codes</a:t>
            </a:r>
            <a:r>
              <a:rPr lang="zh-CN" altLang="en-US" b="1" dirty="0">
                <a:latin typeface="Times New Roman" panose="02020603050405020304" pitchFamily="18" charset="0"/>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the set of words in a collection of documents </a:t>
            </a:r>
            <a:endParaRPr lang="en-US" altLang="zh-CN" b="1" dirty="0">
              <a:latin typeface="Times New Roman" panose="02020603050405020304" pitchFamily="18" charset="0"/>
              <a:ea typeface="宋体" panose="02010600030101010101" pitchFamily="2" charset="-122"/>
            </a:endParaRPr>
          </a:p>
          <a:p>
            <a:pPr lvl="1" algn="just" eaLnBrk="1" hangingPunct="1">
              <a:lnSpc>
                <a:spcPct val="120000"/>
              </a:lnSpc>
            </a:pPr>
            <a:r>
              <a:rPr lang="zh-CN" altLang="en-US" sz="2400" b="1" dirty="0">
                <a:latin typeface="Times New Roman" panose="02020603050405020304" pitchFamily="18" charset="0"/>
                <a:ea typeface="宋体" panose="02010600030101010101" pitchFamily="2" charset="-122"/>
              </a:rPr>
              <a:t>可以用或不用整数表示</a:t>
            </a:r>
            <a:endParaRPr lang="zh-CN" altLang="en-US" sz="2400" b="1" dirty="0">
              <a:latin typeface="Times New Roman" panose="02020603050405020304" pitchFamily="18" charset="0"/>
              <a:ea typeface="宋体" panose="02010600030101010101" pitchFamily="2" charset="-122"/>
            </a:endParaRPr>
          </a:p>
          <a:p>
            <a:pPr lvl="1" algn="just" eaLnBrk="1" hangingPunct="1">
              <a:lnSpc>
                <a:spcPct val="120000"/>
              </a:lnSpc>
            </a:pPr>
            <a:r>
              <a:rPr lang="zh-CN" altLang="en-US" sz="2400" b="1" dirty="0">
                <a:latin typeface="Times New Roman" panose="02020603050405020304" pitchFamily="18" charset="0"/>
                <a:ea typeface="宋体" panose="02010600030101010101" pitchFamily="2" charset="-122"/>
              </a:rPr>
              <a:t>注</a:t>
            </a: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二元属性是离散属性的一个特殊情况</a:t>
            </a:r>
            <a:r>
              <a:rPr lang="en-US" altLang="zh-CN" sz="2400" dirty="0">
                <a:latin typeface="Times New Roman" panose="02020603050405020304" pitchFamily="18" charset="0"/>
                <a:ea typeface="宋体" panose="02010600030101010101" pitchFamily="2" charset="-122"/>
              </a:rPr>
              <a:t> </a:t>
            </a:r>
            <a:endParaRPr lang="en-US" altLang="zh-CN" sz="2400" dirty="0">
              <a:latin typeface="Times New Roman" panose="02020603050405020304" pitchFamily="18" charset="0"/>
              <a:ea typeface="宋体" panose="02010600030101010101" pitchFamily="2" charset="-122"/>
            </a:endParaRPr>
          </a:p>
          <a:p>
            <a:pPr algn="just" eaLnBrk="1" hangingPunct="1">
              <a:lnSpc>
                <a:spcPct val="120000"/>
              </a:lnSpc>
            </a:pPr>
            <a:r>
              <a:rPr lang="zh-CN" altLang="en-US" sz="2400" b="1" dirty="0">
                <a:latin typeface="Times New Roman" panose="02020603050405020304" pitchFamily="18" charset="0"/>
                <a:ea typeface="宋体" panose="02010600030101010101" pitchFamily="2" charset="-122"/>
              </a:rPr>
              <a:t>连续属性</a:t>
            </a:r>
            <a:endParaRPr lang="en-US" altLang="zh-CN" sz="2400" b="1" dirty="0">
              <a:latin typeface="Times New Roman" panose="02020603050405020304" pitchFamily="18" charset="0"/>
              <a:ea typeface="宋体" panose="02010600030101010101" pitchFamily="2" charset="-122"/>
            </a:endParaRPr>
          </a:p>
          <a:p>
            <a:pPr lvl="1" algn="just" eaLnBrk="1" hangingPunct="1">
              <a:lnSpc>
                <a:spcPct val="120000"/>
              </a:lnSpc>
            </a:pPr>
            <a:r>
              <a:rPr lang="zh-CN" altLang="en-US" sz="2400" b="1" dirty="0">
                <a:latin typeface="Times New Roman" panose="02020603050405020304" pitchFamily="18" charset="0"/>
                <a:ea typeface="宋体" panose="02010600030101010101" pitchFamily="2" charset="-122"/>
              </a:rPr>
              <a:t>属性值为实数</a:t>
            </a:r>
            <a:endParaRPr lang="zh-CN" altLang="en-US" sz="2400" b="1" dirty="0">
              <a:latin typeface="Times New Roman" panose="02020603050405020304" pitchFamily="18" charset="0"/>
              <a:ea typeface="宋体" panose="02010600030101010101" pitchFamily="2" charset="-122"/>
            </a:endParaRPr>
          </a:p>
          <a:p>
            <a:pPr lvl="2" algn="just" eaLnBrk="1" hangingPunct="1">
              <a:lnSpc>
                <a:spcPct val="120000"/>
              </a:lnSpc>
            </a:pPr>
            <a:r>
              <a:rPr lang="en-US" altLang="zh-CN" b="1" dirty="0">
                <a:latin typeface="Times New Roman" panose="02020603050405020304" pitchFamily="18" charset="0"/>
                <a:ea typeface="宋体" panose="02010600030101010101" pitchFamily="2" charset="-122"/>
              </a:rPr>
              <a:t>E.g., temperature, height, or weight</a:t>
            </a:r>
            <a:endParaRPr lang="en-US" altLang="zh-CN" b="1" dirty="0">
              <a:latin typeface="Times New Roman" panose="02020603050405020304" pitchFamily="18" charset="0"/>
              <a:ea typeface="宋体" panose="02010600030101010101" pitchFamily="2" charset="-122"/>
            </a:endParaRPr>
          </a:p>
          <a:p>
            <a:pPr lvl="1" algn="just" eaLnBrk="1" hangingPunct="1">
              <a:lnSpc>
                <a:spcPct val="120000"/>
              </a:lnSpc>
            </a:pPr>
            <a:r>
              <a:rPr lang="zh-CN" altLang="en-US" sz="2400" b="1" dirty="0">
                <a:latin typeface="Times New Roman" panose="02020603050405020304" pitchFamily="18" charset="0"/>
                <a:ea typeface="宋体" panose="02010600030101010101" pitchFamily="2" charset="-122"/>
              </a:rPr>
              <a:t>实际上，实值只能使用有限位数进行测量和代表</a:t>
            </a:r>
            <a:endParaRPr lang="en-US" altLang="zh-CN" sz="2400" b="1" dirty="0">
              <a:latin typeface="Times New Roman" panose="02020603050405020304" pitchFamily="18" charset="0"/>
              <a:ea typeface="宋体" panose="02010600030101010101" pitchFamily="2" charset="-122"/>
            </a:endParaRPr>
          </a:p>
          <a:p>
            <a:pPr lvl="1" algn="just" eaLnBrk="1" hangingPunct="1">
              <a:lnSpc>
                <a:spcPct val="120000"/>
              </a:lnSpc>
            </a:pPr>
            <a:r>
              <a:rPr lang="zh-CN" altLang="en-US" sz="2400" b="1" dirty="0">
                <a:latin typeface="Times New Roman" panose="02020603050405020304" pitchFamily="18" charset="0"/>
                <a:ea typeface="宋体" panose="02010600030101010101" pitchFamily="2" charset="-122"/>
              </a:rPr>
              <a:t>连续属性通常表示为浮点变量</a:t>
            </a:r>
            <a:endParaRPr lang="en-US" altLang="zh-CN" sz="2400" b="1" dirty="0">
              <a:latin typeface="Times New Roman" panose="02020603050405020304" pitchFamily="18" charset="0"/>
              <a:ea typeface="宋体" panose="02010600030101010101" pitchFamily="2" charset="-122"/>
            </a:endParaRPr>
          </a:p>
        </p:txBody>
      </p:sp>
    </p:spTree>
  </p:cSld>
  <p:clrMapOvr>
    <a:masterClrMapping/>
  </p:clrMapOvr>
  <p:transition>
    <p:zoom/>
  </p:transition>
</p:sld>
</file>

<file path=ppt/tags/tag1.xml><?xml version="1.0" encoding="utf-8"?>
<p:tagLst xmlns:p="http://schemas.openxmlformats.org/presentationml/2006/main">
  <p:tag name="REFSHAPE" val="704628300"/>
  <p:tag name="KSO_WM_UNIT_PLACING_PICTURE_USER_VIEWPORT" val="{&quot;height&quot;:7125,&quot;width&quot;:7102.5007874015746}"/>
</p:tagLst>
</file>

<file path=ppt/tags/tag2.xml><?xml version="1.0" encoding="utf-8"?>
<p:tagLst xmlns:p="http://schemas.openxmlformats.org/presentationml/2006/main">
  <p:tag name="commondata" val="eyJoZGlkIjoiNWRkNmU0OGVmM2FhNTMzZjFkYWRhZjU0ODlmZGMyMGEifQ=="/>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Berlin Sans FB Demi"/>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Berlin Sans FB Demi"/>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Watermark</Template>
  <TotalTime>0</TotalTime>
  <Words>9429</Words>
  <Application>WPS 演示</Application>
  <PresentationFormat>全屏显示(4:3)</PresentationFormat>
  <Paragraphs>834</Paragraphs>
  <Slides>81</Slides>
  <Notes>60</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28</vt:i4>
      </vt:variant>
      <vt:variant>
        <vt:lpstr>幻灯片标题</vt:lpstr>
      </vt:variant>
      <vt:variant>
        <vt:i4>81</vt:i4>
      </vt:variant>
    </vt:vector>
  </HeadingPairs>
  <TitlesOfParts>
    <vt:vector size="126" baseType="lpstr">
      <vt:lpstr>Arial</vt:lpstr>
      <vt:lpstr>宋体</vt:lpstr>
      <vt:lpstr>Wingdings</vt:lpstr>
      <vt:lpstr>Tahoma</vt:lpstr>
      <vt:lpstr>Berlin Sans FB Demi</vt:lpstr>
      <vt:lpstr>Segoe Print</vt:lpstr>
      <vt:lpstr>Times New Roman</vt:lpstr>
      <vt:lpstr>黑体</vt:lpstr>
      <vt:lpstr>MS PGothic</vt:lpstr>
      <vt:lpstr>Symbol</vt:lpstr>
      <vt:lpstr>Calibri</vt:lpstr>
      <vt:lpstr>楷体</vt:lpstr>
      <vt:lpstr>微软雅黑</vt:lpstr>
      <vt:lpstr>Arial Unicode MS</vt:lpstr>
      <vt:lpstr>Tahoma</vt:lpstr>
      <vt:lpstr>Blends</vt:lpstr>
      <vt:lpstr>1_Blends</vt:lpstr>
      <vt:lpstr>Visio.Drawing.11</vt:lpstr>
      <vt:lpstr>SmartDraw.2</vt:lpstr>
      <vt:lpstr>SmartDraw.2</vt:lpstr>
      <vt:lpstr>Visio.Drawing.11</vt:lpstr>
      <vt:lpstr>Equation.3</vt:lpstr>
      <vt:lpstr>Equation.3</vt:lpstr>
      <vt:lpstr>Equation.3</vt:lpstr>
      <vt:lpstr>Word.Document.8</vt:lpstr>
      <vt:lpstr>Equation.3</vt:lpstr>
      <vt:lpstr>Equation.3</vt:lpstr>
      <vt:lpstr>Equation.3</vt:lpstr>
      <vt:lpstr>Word.Document.8</vt:lpstr>
      <vt:lpstr>Excel.Sheet.8</vt:lpstr>
      <vt:lpstr>Excel.Sheet.8</vt:lpstr>
      <vt:lpstr>Excel.Sheet.8</vt:lpstr>
      <vt:lpstr>Excel.Sheet.8</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S.F.U.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
  <cp:lastModifiedBy>燕子</cp:lastModifiedBy>
  <cp:revision>996</cp:revision>
  <cp:lastPrinted>1999-09-10T20:38:56Z</cp:lastPrinted>
  <dcterms:created xsi:type="dcterms:W3CDTF">1998-06-19T04:38:52Z</dcterms:created>
  <dcterms:modified xsi:type="dcterms:W3CDTF">2024-09-02T01:14:17Z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EB39B9CE53D84610B166C25AB80AABB7_13</vt:lpwstr>
  </property>
</Properties>
</file>